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42" r:id="rId1"/>
  </p:sldMasterIdLst>
  <p:sldIdLst>
    <p:sldId id="273" r:id="rId2"/>
    <p:sldId id="274" r:id="rId3"/>
    <p:sldId id="276" r:id="rId4"/>
    <p:sldId id="315" r:id="rId5"/>
    <p:sldId id="281" r:id="rId6"/>
    <p:sldId id="288" r:id="rId7"/>
    <p:sldId id="289" r:id="rId8"/>
    <p:sldId id="307" r:id="rId9"/>
    <p:sldId id="306" r:id="rId10"/>
    <p:sldId id="305" r:id="rId11"/>
    <p:sldId id="317" r:id="rId12"/>
    <p:sldId id="319" r:id="rId13"/>
    <p:sldId id="302" r:id="rId14"/>
    <p:sldId id="304" r:id="rId15"/>
    <p:sldId id="300" r:id="rId16"/>
    <p:sldId id="314" r:id="rId17"/>
    <p:sldId id="301" r:id="rId18"/>
    <p:sldId id="303" r:id="rId19"/>
    <p:sldId id="321" r:id="rId20"/>
    <p:sldId id="322" r:id="rId21"/>
    <p:sldId id="313" r:id="rId22"/>
    <p:sldId id="299" r:id="rId23"/>
    <p:sldId id="325" r:id="rId24"/>
    <p:sldId id="296" r:id="rId25"/>
    <p:sldId id="312" r:id="rId26"/>
    <p:sldId id="270" r:id="rId27"/>
    <p:sldId id="271" r:id="rId28"/>
    <p:sldId id="272" r:id="rId29"/>
    <p:sldId id="310" r:id="rId30"/>
    <p:sldId id="283" r:id="rId31"/>
    <p:sldId id="30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F66E"/>
    <a:srgbClr val="A40E92"/>
    <a:srgbClr val="F371E4"/>
    <a:srgbClr val="F40C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9" autoAdjust="0"/>
    <p:restoredTop sz="94660"/>
  </p:normalViewPr>
  <p:slideViewPr>
    <p:cSldViewPr snapToGrid="0">
      <p:cViewPr varScale="1">
        <p:scale>
          <a:sx n="82" d="100"/>
          <a:sy n="82" d="100"/>
        </p:scale>
        <p:origin x="672"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D318ECC-174F-47E4-AAF2-0924FA8F9A3F}" type="datetimeFigureOut">
              <a:rPr lang="en-IN" smtClean="0"/>
              <a:t>21-11-2025</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D62EEC88-75AD-4DE8-9152-D7F284A5CE4E}"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7550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318ECC-174F-47E4-AAF2-0924FA8F9A3F}" type="datetimeFigureOut">
              <a:rPr lang="en-IN" smtClean="0"/>
              <a:t>21-11-2025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2EEC88-75AD-4DE8-9152-D7F284A5CE4E}" type="slidenum">
              <a:rPr lang="en-IN" smtClean="0"/>
              <a:t>‹#›</a:t>
            </a:fld>
            <a:endParaRPr lang="en-IN"/>
          </a:p>
        </p:txBody>
      </p:sp>
    </p:spTree>
    <p:extLst>
      <p:ext uri="{BB962C8B-B14F-4D97-AF65-F5344CB8AC3E}">
        <p14:creationId xmlns:p14="http://schemas.microsoft.com/office/powerpoint/2010/main" val="4277009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318ECC-174F-47E4-AAF2-0924FA8F9A3F}" type="datetimeFigureOut">
              <a:rPr lang="en-IN" smtClean="0"/>
              <a:t>21-11-2025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2EEC88-75AD-4DE8-9152-D7F284A5CE4E}"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14378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318ECC-174F-47E4-AAF2-0924FA8F9A3F}" type="datetimeFigureOut">
              <a:rPr lang="en-IN" smtClean="0"/>
              <a:t>21-11-2025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2EEC88-75AD-4DE8-9152-D7F284A5CE4E}"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1966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318ECC-174F-47E4-AAF2-0924FA8F9A3F}" type="datetimeFigureOut">
              <a:rPr lang="en-IN" smtClean="0"/>
              <a:t>21-11-2025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2EEC88-75AD-4DE8-9152-D7F284A5CE4E}" type="slidenum">
              <a:rPr lang="en-IN" smtClean="0"/>
              <a:t>‹#›</a:t>
            </a:fld>
            <a:endParaRPr lang="en-IN"/>
          </a:p>
        </p:txBody>
      </p:sp>
    </p:spTree>
    <p:extLst>
      <p:ext uri="{BB962C8B-B14F-4D97-AF65-F5344CB8AC3E}">
        <p14:creationId xmlns:p14="http://schemas.microsoft.com/office/powerpoint/2010/main" val="4072868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318ECC-174F-47E4-AAF2-0924FA8F9A3F}" type="datetimeFigureOut">
              <a:rPr lang="en-IN" smtClean="0"/>
              <a:t>21-11-2025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2EEC88-75AD-4DE8-9152-D7F284A5CE4E}"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79464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318ECC-174F-47E4-AAF2-0924FA8F9A3F}" type="datetimeFigureOut">
              <a:rPr lang="en-IN" smtClean="0"/>
              <a:t>21-11-2025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2EEC88-75AD-4DE8-9152-D7F284A5CE4E}"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761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318ECC-174F-47E4-AAF2-0924FA8F9A3F}" type="datetimeFigureOut">
              <a:rPr lang="en-IN" smtClean="0"/>
              <a:t>21-11-2025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2EEC88-75AD-4DE8-9152-D7F284A5CE4E}"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57766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318ECC-174F-47E4-AAF2-0924FA8F9A3F}" type="datetimeFigureOut">
              <a:rPr lang="en-IN" smtClean="0"/>
              <a:t>21-11-2025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2EEC88-75AD-4DE8-9152-D7F284A5CE4E}"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9469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318ECC-174F-47E4-AAF2-0924FA8F9A3F}" type="datetimeFigureOut">
              <a:rPr lang="en-IN" smtClean="0"/>
              <a:t>21-11-2025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2EEC88-75AD-4DE8-9152-D7F284A5CE4E}" type="slidenum">
              <a:rPr lang="en-IN" smtClean="0"/>
              <a:t>‹#›</a:t>
            </a:fld>
            <a:endParaRPr lang="en-IN"/>
          </a:p>
        </p:txBody>
      </p:sp>
    </p:spTree>
    <p:extLst>
      <p:ext uri="{BB962C8B-B14F-4D97-AF65-F5344CB8AC3E}">
        <p14:creationId xmlns:p14="http://schemas.microsoft.com/office/powerpoint/2010/main" val="3842646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318ECC-174F-47E4-AAF2-0924FA8F9A3F}" type="datetimeFigureOut">
              <a:rPr lang="en-IN" smtClean="0"/>
              <a:t>21-11-2025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2EEC88-75AD-4DE8-9152-D7F284A5CE4E}"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3941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318ECC-174F-47E4-AAF2-0924FA8F9A3F}" type="datetimeFigureOut">
              <a:rPr lang="en-IN" smtClean="0"/>
              <a:t>21-11-2025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2EEC88-75AD-4DE8-9152-D7F284A5CE4E}" type="slidenum">
              <a:rPr lang="en-IN" smtClean="0"/>
              <a:t>‹#›</a:t>
            </a:fld>
            <a:endParaRPr lang="en-IN"/>
          </a:p>
        </p:txBody>
      </p:sp>
    </p:spTree>
    <p:extLst>
      <p:ext uri="{BB962C8B-B14F-4D97-AF65-F5344CB8AC3E}">
        <p14:creationId xmlns:p14="http://schemas.microsoft.com/office/powerpoint/2010/main" val="1013642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318ECC-174F-47E4-AAF2-0924FA8F9A3F}" type="datetimeFigureOut">
              <a:rPr lang="en-IN" smtClean="0"/>
              <a:t>21-11-2025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62EEC88-75AD-4DE8-9152-D7F284A5CE4E}"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7259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318ECC-174F-47E4-AAF2-0924FA8F9A3F}" type="datetimeFigureOut">
              <a:rPr lang="en-IN" smtClean="0"/>
              <a:t>21-11-2025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62EEC88-75AD-4DE8-9152-D7F284A5CE4E}"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5825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318ECC-174F-47E4-AAF2-0924FA8F9A3F}" type="datetimeFigureOut">
              <a:rPr lang="en-IN" smtClean="0"/>
              <a:t>21-11-2025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62EEC88-75AD-4DE8-9152-D7F284A5CE4E}" type="slidenum">
              <a:rPr lang="en-IN" smtClean="0"/>
              <a:t>‹#›</a:t>
            </a:fld>
            <a:endParaRPr lang="en-IN"/>
          </a:p>
        </p:txBody>
      </p:sp>
    </p:spTree>
    <p:extLst>
      <p:ext uri="{BB962C8B-B14F-4D97-AF65-F5344CB8AC3E}">
        <p14:creationId xmlns:p14="http://schemas.microsoft.com/office/powerpoint/2010/main" val="1255373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318ECC-174F-47E4-AAF2-0924FA8F9A3F}" type="datetimeFigureOut">
              <a:rPr lang="en-IN" smtClean="0"/>
              <a:t>21-11-2025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2EEC88-75AD-4DE8-9152-D7F284A5CE4E}"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890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318ECC-174F-47E4-AAF2-0924FA8F9A3F}" type="datetimeFigureOut">
              <a:rPr lang="en-IN" smtClean="0"/>
              <a:t>21-11-2025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2EEC88-75AD-4DE8-9152-D7F284A5CE4E}" type="slidenum">
              <a:rPr lang="en-IN" smtClean="0"/>
              <a:t>‹#›</a:t>
            </a:fld>
            <a:endParaRPr lang="en-IN"/>
          </a:p>
        </p:txBody>
      </p:sp>
    </p:spTree>
    <p:extLst>
      <p:ext uri="{BB962C8B-B14F-4D97-AF65-F5344CB8AC3E}">
        <p14:creationId xmlns:p14="http://schemas.microsoft.com/office/powerpoint/2010/main" val="983150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318ECC-174F-47E4-AAF2-0924FA8F9A3F}" type="datetimeFigureOut">
              <a:rPr lang="en-IN" smtClean="0"/>
              <a:t>21-11-2025</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62EEC88-75AD-4DE8-9152-D7F284A5CE4E}" type="slidenum">
              <a:rPr lang="en-IN" smtClean="0"/>
              <a:t>‹#›</a:t>
            </a:fld>
            <a:endParaRPr lang="en-IN"/>
          </a:p>
        </p:txBody>
      </p:sp>
    </p:spTree>
    <p:extLst>
      <p:ext uri="{BB962C8B-B14F-4D97-AF65-F5344CB8AC3E}">
        <p14:creationId xmlns:p14="http://schemas.microsoft.com/office/powerpoint/2010/main" val="60668924"/>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62421-9C9A-6DBB-B771-FDAD72329163}"/>
              </a:ext>
            </a:extLst>
          </p:cNvPr>
          <p:cNvSpPr>
            <a:spLocks noGrp="1"/>
          </p:cNvSpPr>
          <p:nvPr>
            <p:ph type="title"/>
          </p:nvPr>
        </p:nvSpPr>
        <p:spPr/>
        <p:txBody>
          <a:bodyPr>
            <a:noAutofit/>
          </a:bodyPr>
          <a:lstStyle/>
          <a:p>
            <a:r>
              <a:rPr lang="en-US" b="1" i="1" dirty="0">
                <a:solidFill>
                  <a:schemeClr val="tx2"/>
                </a:solidFill>
                <a:latin typeface="Calibri" panose="020F0502020204030204" pitchFamily="34" charset="0"/>
                <a:cs typeface="Calibri" panose="020F0502020204030204" pitchFamily="34" charset="0"/>
              </a:rPr>
              <a:t>PROJECT REPORT</a:t>
            </a:r>
            <a:br>
              <a:rPr lang="en-US" sz="4000" b="1" i="1" dirty="0">
                <a:solidFill>
                  <a:schemeClr val="tx1"/>
                </a:solidFill>
                <a:latin typeface="Calibri" panose="020F0502020204030204" pitchFamily="34" charset="0"/>
                <a:cs typeface="Calibri" panose="020F0502020204030204" pitchFamily="34" charset="0"/>
              </a:rPr>
            </a:br>
            <a:r>
              <a:rPr lang="en-US" sz="3600" b="1" i="1" dirty="0">
                <a:solidFill>
                  <a:srgbClr val="7030A0"/>
                </a:solidFill>
                <a:latin typeface="Calibri" panose="020F0502020204030204" pitchFamily="34" charset="0"/>
                <a:cs typeface="Calibri" panose="020F0502020204030204" pitchFamily="34" charset="0"/>
              </a:rPr>
              <a:t>BCA - Data Science </a:t>
            </a:r>
            <a:r>
              <a:rPr lang="en-US" sz="3600" b="1" i="1" dirty="0">
                <a:solidFill>
                  <a:schemeClr val="tx1"/>
                </a:solidFill>
                <a:latin typeface="Calibri" panose="020F0502020204030204" pitchFamily="34" charset="0"/>
                <a:cs typeface="Calibri" panose="020F0502020204030204" pitchFamily="34" charset="0"/>
              </a:rPr>
              <a:t>	|	</a:t>
            </a:r>
            <a:r>
              <a:rPr lang="en-IN" sz="3600" b="1" i="1" dirty="0">
                <a:solidFill>
                  <a:schemeClr val="accent2"/>
                </a:solidFill>
                <a:latin typeface="Calibri" panose="020F0502020204030204" pitchFamily="34" charset="0"/>
                <a:cs typeface="Calibri" panose="020F0502020204030204" pitchFamily="34" charset="0"/>
              </a:rPr>
              <a:t>Sem 6</a:t>
            </a:r>
            <a:r>
              <a:rPr lang="en-IN" sz="3600" b="1" i="1" dirty="0">
                <a:solidFill>
                  <a:schemeClr val="tx1"/>
                </a:solidFill>
                <a:latin typeface="Calibri" panose="020F0502020204030204" pitchFamily="34" charset="0"/>
                <a:cs typeface="Calibri" panose="020F0502020204030204" pitchFamily="34" charset="0"/>
              </a:rPr>
              <a:t>	|	</a:t>
            </a:r>
            <a:r>
              <a:rPr lang="en-US" sz="3600" b="1" i="1" dirty="0">
                <a:solidFill>
                  <a:srgbClr val="FF0000"/>
                </a:solidFill>
                <a:latin typeface="Calibri" panose="020F0502020204030204" pitchFamily="34" charset="0"/>
                <a:cs typeface="Calibri" panose="020F0502020204030204" pitchFamily="34" charset="0"/>
              </a:rPr>
              <a:t>Nov-Dec 2025</a:t>
            </a:r>
            <a:endParaRPr lang="en-IN" sz="3600" b="1" i="1" dirty="0">
              <a:solidFill>
                <a:srgbClr val="FF0000"/>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CE65A91-FCDA-2BED-527D-92F2E3B0394A}"/>
              </a:ext>
            </a:extLst>
          </p:cNvPr>
          <p:cNvSpPr>
            <a:spLocks noGrp="1"/>
          </p:cNvSpPr>
          <p:nvPr>
            <p:ph idx="1"/>
          </p:nvPr>
        </p:nvSpPr>
        <p:spPr/>
        <p:txBody>
          <a:bodyPr>
            <a:normAutofit/>
          </a:bodyPr>
          <a:lstStyle/>
          <a:p>
            <a:pPr marL="0" indent="0">
              <a:buNone/>
            </a:pPr>
            <a:r>
              <a:rPr lang="en-IN" sz="4000" b="1" i="1" dirty="0">
                <a:solidFill>
                  <a:schemeClr val="bg2">
                    <a:lumMod val="25000"/>
                  </a:schemeClr>
                </a:solidFill>
                <a:latin typeface="Calibri" panose="020F0502020204030204" pitchFamily="34" charset="0"/>
                <a:cs typeface="Calibri" panose="020F0502020204030204" pitchFamily="34" charset="0"/>
              </a:rPr>
              <a:t>Name</a:t>
            </a:r>
            <a:r>
              <a:rPr lang="en-IN" sz="4000" b="1" dirty="0">
                <a:solidFill>
                  <a:schemeClr val="bg2">
                    <a:lumMod val="25000"/>
                  </a:schemeClr>
                </a:solidFill>
                <a:latin typeface="Calibri" panose="020F0502020204030204" pitchFamily="34" charset="0"/>
                <a:cs typeface="Calibri" panose="020F0502020204030204" pitchFamily="34" charset="0"/>
              </a:rPr>
              <a:t> 		: 	</a:t>
            </a:r>
            <a:r>
              <a:rPr lang="en-IN" sz="4000" b="1" i="1" dirty="0">
                <a:solidFill>
                  <a:schemeClr val="bg2">
                    <a:lumMod val="25000"/>
                  </a:schemeClr>
                </a:solidFill>
                <a:latin typeface="Calibri" panose="020F0502020204030204" pitchFamily="34" charset="0"/>
                <a:cs typeface="Calibri" panose="020F0502020204030204" pitchFamily="34" charset="0"/>
              </a:rPr>
              <a:t>SURAJ RAVISHANKAR YADAV</a:t>
            </a:r>
            <a:br>
              <a:rPr lang="en-IN" sz="4000" b="1" dirty="0">
                <a:solidFill>
                  <a:schemeClr val="bg2">
                    <a:lumMod val="25000"/>
                  </a:schemeClr>
                </a:solidFill>
                <a:latin typeface="Calibri" panose="020F0502020204030204" pitchFamily="34" charset="0"/>
                <a:cs typeface="Calibri" panose="020F0502020204030204" pitchFamily="34" charset="0"/>
              </a:rPr>
            </a:br>
            <a:r>
              <a:rPr lang="en-IN" sz="4000" b="1" i="1" dirty="0">
                <a:solidFill>
                  <a:schemeClr val="bg2">
                    <a:lumMod val="25000"/>
                  </a:schemeClr>
                </a:solidFill>
                <a:highlight>
                  <a:srgbClr val="FFFFFF"/>
                </a:highlight>
                <a:latin typeface="Calibri" panose="020F0502020204030204" pitchFamily="34" charset="0"/>
                <a:cs typeface="Calibri" panose="020F0502020204030204" pitchFamily="34" charset="0"/>
              </a:rPr>
              <a:t>Reg. No. </a:t>
            </a:r>
            <a:r>
              <a:rPr lang="en-IN" sz="4000" b="1" dirty="0">
                <a:solidFill>
                  <a:schemeClr val="bg2">
                    <a:lumMod val="25000"/>
                  </a:schemeClr>
                </a:solidFill>
                <a:highlight>
                  <a:srgbClr val="FFFFFF"/>
                </a:highlight>
                <a:latin typeface="Calibri" panose="020F0502020204030204" pitchFamily="34" charset="0"/>
                <a:cs typeface="Calibri" panose="020F0502020204030204" pitchFamily="34" charset="0"/>
              </a:rPr>
              <a:t>	: 	</a:t>
            </a:r>
            <a:r>
              <a:rPr lang="en-IN" sz="4000" b="1" i="1" dirty="0">
                <a:solidFill>
                  <a:schemeClr val="bg2">
                    <a:lumMod val="25000"/>
                  </a:schemeClr>
                </a:solidFill>
                <a:latin typeface="Calibri" panose="020F0502020204030204" pitchFamily="34" charset="0"/>
                <a:cs typeface="Calibri" panose="020F0502020204030204" pitchFamily="34" charset="0"/>
              </a:rPr>
              <a:t>EC2331201010110</a:t>
            </a:r>
          </a:p>
          <a:p>
            <a:pPr marL="0" indent="0" algn="ctr">
              <a:buNone/>
            </a:pPr>
            <a:br>
              <a:rPr lang="en-US" sz="3200" b="1" dirty="0">
                <a:solidFill>
                  <a:schemeClr val="tx1"/>
                </a:solidFill>
                <a:latin typeface="Calibri" panose="020F0502020204030204" pitchFamily="34" charset="0"/>
                <a:cs typeface="Calibri" panose="020F0502020204030204" pitchFamily="34" charset="0"/>
              </a:rPr>
            </a:br>
            <a:r>
              <a:rPr lang="en-US" sz="2800" b="1" i="1" dirty="0">
                <a:solidFill>
                  <a:schemeClr val="bg2">
                    <a:lumMod val="25000"/>
                  </a:schemeClr>
                </a:solidFill>
                <a:latin typeface="Calibri" panose="020F0502020204030204" pitchFamily="34" charset="0"/>
                <a:cs typeface="Calibri" panose="020F0502020204030204" pitchFamily="34" charset="0"/>
              </a:rPr>
              <a:t>Under the Guidance of</a:t>
            </a:r>
            <a:br>
              <a:rPr lang="en-US" sz="3200" b="1" dirty="0">
                <a:solidFill>
                  <a:schemeClr val="tx1"/>
                </a:solidFill>
                <a:latin typeface="Calibri" panose="020F0502020204030204" pitchFamily="34" charset="0"/>
                <a:cs typeface="Calibri" panose="020F0502020204030204" pitchFamily="34" charset="0"/>
              </a:rPr>
            </a:br>
            <a:r>
              <a:rPr lang="en-US" sz="4000" b="1" i="1" u="sng" dirty="0">
                <a:solidFill>
                  <a:schemeClr val="accent4"/>
                </a:solidFill>
                <a:latin typeface="Calibri" panose="020F0502020204030204" pitchFamily="34" charset="0"/>
                <a:cs typeface="Calibri" panose="020F0502020204030204" pitchFamily="34" charset="0"/>
              </a:rPr>
              <a:t>Prof. Muthuselvam</a:t>
            </a:r>
            <a:endParaRPr lang="en-IN" sz="4000" i="1" u="sng" dirty="0">
              <a:solidFill>
                <a:schemeClr val="accent4"/>
              </a:solidFill>
            </a:endParaRPr>
          </a:p>
          <a:p>
            <a:pPr marL="0" indent="0">
              <a:buNone/>
            </a:pPr>
            <a:endParaRPr lang="en-US" sz="32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9773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EB39E8C3-5747-B451-6533-A22B88CBE62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51127" y="2581942"/>
            <a:ext cx="3216873" cy="3656446"/>
          </a:xfrm>
          <a:prstGeom prst="rect">
            <a:avLst/>
          </a:prstGeom>
          <a:noFill/>
          <a:ln w="12700">
            <a:solidFill>
              <a:schemeClr val="tx1"/>
            </a:solidFill>
          </a:ln>
        </p:spPr>
      </p:pic>
      <p:pic>
        <p:nvPicPr>
          <p:cNvPr id="3" name="Picture 2">
            <a:extLst>
              <a:ext uri="{FF2B5EF4-FFF2-40B4-BE49-F238E27FC236}">
                <a16:creationId xmlns:a16="http://schemas.microsoft.com/office/drawing/2014/main" id="{F448ED1F-9453-D5FE-2CDA-270C28E0FF8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1128" y="616896"/>
            <a:ext cx="3216872" cy="1405204"/>
          </a:xfrm>
          <a:prstGeom prst="rect">
            <a:avLst/>
          </a:prstGeom>
          <a:noFill/>
          <a:ln w="12700">
            <a:solidFill>
              <a:schemeClr val="tx1"/>
            </a:solidFill>
          </a:ln>
        </p:spPr>
      </p:pic>
      <p:pic>
        <p:nvPicPr>
          <p:cNvPr id="4" name="Picture 3" descr="A screenshot of a computer&#10;&#10;AI-generated content may be incorrect.">
            <a:extLst>
              <a:ext uri="{FF2B5EF4-FFF2-40B4-BE49-F238E27FC236}">
                <a16:creationId xmlns:a16="http://schemas.microsoft.com/office/drawing/2014/main" id="{53D0CA3F-5200-6B65-3064-ECC33F5B0CD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62880" y="1253723"/>
            <a:ext cx="5477992" cy="4984665"/>
          </a:xfrm>
          <a:prstGeom prst="rect">
            <a:avLst/>
          </a:prstGeom>
          <a:noFill/>
          <a:ln w="12700">
            <a:solidFill>
              <a:schemeClr val="tx1"/>
            </a:solidFill>
          </a:ln>
        </p:spPr>
      </p:pic>
      <p:sp>
        <p:nvSpPr>
          <p:cNvPr id="9" name="TextBox 8">
            <a:extLst>
              <a:ext uri="{FF2B5EF4-FFF2-40B4-BE49-F238E27FC236}">
                <a16:creationId xmlns:a16="http://schemas.microsoft.com/office/drawing/2014/main" id="{A1ED1930-F84C-0112-2133-973F89DD3B69}"/>
              </a:ext>
            </a:extLst>
          </p:cNvPr>
          <p:cNvSpPr txBox="1"/>
          <p:nvPr/>
        </p:nvSpPr>
        <p:spPr>
          <a:xfrm>
            <a:off x="62280" y="0"/>
            <a:ext cx="6033720" cy="461665"/>
          </a:xfrm>
          <a:prstGeom prst="rect">
            <a:avLst/>
          </a:prstGeom>
          <a:noFill/>
        </p:spPr>
        <p:txBody>
          <a:bodyPr wrap="square">
            <a:spAutoFit/>
          </a:bodyPr>
          <a:lstStyle/>
          <a:p>
            <a:pPr algn="ctr"/>
            <a:r>
              <a:rPr lang="en-US" sz="2400" dirty="0">
                <a:solidFill>
                  <a:srgbClr val="FF0000"/>
                </a:solidFill>
                <a:latin typeface="Cambria" panose="02040503050406030204" pitchFamily="18" charset="0"/>
                <a:ea typeface="Cambria" panose="02040503050406030204" pitchFamily="18" charset="0"/>
              </a:rPr>
              <a:t>Duplicate Values</a:t>
            </a:r>
            <a:endParaRPr lang="en-IN" sz="2400" dirty="0">
              <a:solidFill>
                <a:srgbClr val="FF0000"/>
              </a:solidFill>
              <a:effectLst/>
              <a:latin typeface="Cambria" panose="02040503050406030204" pitchFamily="18" charset="0"/>
              <a:ea typeface="Cambria" panose="02040503050406030204" pitchFamily="18" charset="0"/>
            </a:endParaRPr>
          </a:p>
        </p:txBody>
      </p:sp>
      <p:sp>
        <p:nvSpPr>
          <p:cNvPr id="10" name="TextBox 9">
            <a:extLst>
              <a:ext uri="{FF2B5EF4-FFF2-40B4-BE49-F238E27FC236}">
                <a16:creationId xmlns:a16="http://schemas.microsoft.com/office/drawing/2014/main" id="{33FD000E-1AE1-F125-E7F8-4B72B8FF44B5}"/>
              </a:ext>
            </a:extLst>
          </p:cNvPr>
          <p:cNvSpPr txBox="1"/>
          <p:nvPr/>
        </p:nvSpPr>
        <p:spPr>
          <a:xfrm>
            <a:off x="4842664" y="693575"/>
            <a:ext cx="6033720" cy="461665"/>
          </a:xfrm>
          <a:prstGeom prst="rect">
            <a:avLst/>
          </a:prstGeom>
          <a:noFill/>
        </p:spPr>
        <p:txBody>
          <a:bodyPr wrap="square">
            <a:spAutoFit/>
          </a:bodyPr>
          <a:lstStyle/>
          <a:p>
            <a:pPr algn="ctr"/>
            <a:r>
              <a:rPr lang="en-US" sz="2400" dirty="0">
                <a:solidFill>
                  <a:srgbClr val="FF0000"/>
                </a:solidFill>
                <a:latin typeface="Cambria" panose="02040503050406030204" pitchFamily="18" charset="0"/>
                <a:ea typeface="Cambria" panose="02040503050406030204" pitchFamily="18" charset="0"/>
              </a:rPr>
              <a:t>Summary of Dataset</a:t>
            </a:r>
            <a:endParaRPr lang="en-IN" sz="2400" dirty="0">
              <a:solidFill>
                <a:srgbClr val="FF0000"/>
              </a:solidFill>
              <a:effectLst/>
              <a:latin typeface="Cambria" panose="02040503050406030204" pitchFamily="18" charset="0"/>
              <a:ea typeface="Cambria" panose="02040503050406030204" pitchFamily="18" charset="0"/>
            </a:endParaRPr>
          </a:p>
        </p:txBody>
      </p:sp>
      <p:sp>
        <p:nvSpPr>
          <p:cNvPr id="12" name="TextBox 11">
            <a:extLst>
              <a:ext uri="{FF2B5EF4-FFF2-40B4-BE49-F238E27FC236}">
                <a16:creationId xmlns:a16="http://schemas.microsoft.com/office/drawing/2014/main" id="{43969D52-2BF4-76C7-630C-C367E3058B26}"/>
              </a:ext>
            </a:extLst>
          </p:cNvPr>
          <p:cNvSpPr txBox="1"/>
          <p:nvPr/>
        </p:nvSpPr>
        <p:spPr>
          <a:xfrm>
            <a:off x="62280" y="2071188"/>
            <a:ext cx="6033720" cy="461665"/>
          </a:xfrm>
          <a:prstGeom prst="rect">
            <a:avLst/>
          </a:prstGeom>
          <a:noFill/>
        </p:spPr>
        <p:txBody>
          <a:bodyPr wrap="square">
            <a:spAutoFit/>
          </a:bodyPr>
          <a:lstStyle/>
          <a:p>
            <a:pPr algn="ctr"/>
            <a:r>
              <a:rPr lang="en-US" sz="2400" dirty="0">
                <a:solidFill>
                  <a:srgbClr val="FF0000"/>
                </a:solidFill>
                <a:latin typeface="Cambria" panose="02040503050406030204" pitchFamily="18" charset="0"/>
                <a:ea typeface="Cambria" panose="02040503050406030204" pitchFamily="18" charset="0"/>
              </a:rPr>
              <a:t>NULL Values</a:t>
            </a:r>
            <a:endParaRPr lang="en-IN" sz="2400" dirty="0">
              <a:solidFill>
                <a:srgbClr val="FF000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08157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0000">
            <a:alpha val="10000"/>
          </a:srgbClr>
        </a:solidFill>
        <a:effectLst/>
      </p:bgPr>
    </p:bg>
    <p:spTree>
      <p:nvGrpSpPr>
        <p:cNvPr id="1" name="">
          <a:extLst>
            <a:ext uri="{FF2B5EF4-FFF2-40B4-BE49-F238E27FC236}">
              <a16:creationId xmlns:a16="http://schemas.microsoft.com/office/drawing/2014/main" id="{A9A44336-B1F9-E899-2723-295B330431D5}"/>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6EA430E-9E0F-3B9F-4D05-4056BAD5304D}"/>
              </a:ext>
            </a:extLst>
          </p:cNvPr>
          <p:cNvSpPr txBox="1"/>
          <p:nvPr/>
        </p:nvSpPr>
        <p:spPr>
          <a:xfrm>
            <a:off x="3213507" y="42878"/>
            <a:ext cx="3649337" cy="461665"/>
          </a:xfrm>
          <a:prstGeom prst="rect">
            <a:avLst/>
          </a:prstGeom>
          <a:noFill/>
        </p:spPr>
        <p:txBody>
          <a:bodyPr wrap="square">
            <a:spAutoFit/>
          </a:bodyPr>
          <a:lstStyle/>
          <a:p>
            <a:pPr marL="0" marR="0" algn="ctr">
              <a:spcBef>
                <a:spcPts val="0"/>
              </a:spcBef>
              <a:spcAft>
                <a:spcPts val="0"/>
              </a:spcAft>
            </a:pPr>
            <a:r>
              <a:rPr lang="en-US" sz="2400" dirty="0">
                <a:solidFill>
                  <a:srgbClr val="FF0000"/>
                </a:solidFill>
                <a:effectLst/>
                <a:latin typeface="Cambria" panose="02040503050406030204" pitchFamily="18" charset="0"/>
                <a:ea typeface="Cambria" panose="02040503050406030204" pitchFamily="18" charset="0"/>
              </a:rPr>
              <a:t>Descriptive Statistics</a:t>
            </a:r>
            <a:endParaRPr lang="en-IN" sz="2400" dirty="0">
              <a:solidFill>
                <a:srgbClr val="FF0000"/>
              </a:solidFill>
              <a:effectLst/>
              <a:latin typeface="Cambria" panose="02040503050406030204" pitchFamily="18" charset="0"/>
              <a:ea typeface="Cambria" panose="02040503050406030204" pitchFamily="18" charset="0"/>
            </a:endParaRPr>
          </a:p>
        </p:txBody>
      </p:sp>
      <p:pic>
        <p:nvPicPr>
          <p:cNvPr id="5" name="Picture 4" descr="A screenshot of a computer&#10;&#10;AI-generated content may be incorrect.">
            <a:extLst>
              <a:ext uri="{FF2B5EF4-FFF2-40B4-BE49-F238E27FC236}">
                <a16:creationId xmlns:a16="http://schemas.microsoft.com/office/drawing/2014/main" id="{BEF60312-668C-336E-174D-8B5E8C77D43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4568" y="504543"/>
            <a:ext cx="9833798" cy="2924456"/>
          </a:xfrm>
          <a:prstGeom prst="rect">
            <a:avLst/>
          </a:prstGeom>
          <a:noFill/>
          <a:ln w="19050">
            <a:solidFill>
              <a:srgbClr val="F371E4"/>
            </a:solidFill>
          </a:ln>
        </p:spPr>
      </p:pic>
      <p:pic>
        <p:nvPicPr>
          <p:cNvPr id="2" name="Picture 1" descr="A screenshot of a computer&#10;&#10;AI-generated content may be incorrect.">
            <a:extLst>
              <a:ext uri="{FF2B5EF4-FFF2-40B4-BE49-F238E27FC236}">
                <a16:creationId xmlns:a16="http://schemas.microsoft.com/office/drawing/2014/main" id="{9703F9EE-8B93-D6E8-38E2-64D796A78E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42771" y="3458185"/>
            <a:ext cx="9640147" cy="2895272"/>
          </a:xfrm>
          <a:prstGeom prst="rect">
            <a:avLst/>
          </a:prstGeom>
          <a:noFill/>
          <a:ln w="19050">
            <a:solidFill>
              <a:srgbClr val="00B0F0"/>
            </a:solidFill>
          </a:ln>
        </p:spPr>
      </p:pic>
      <p:sp>
        <p:nvSpPr>
          <p:cNvPr id="3" name="TextBox 2">
            <a:extLst>
              <a:ext uri="{FF2B5EF4-FFF2-40B4-BE49-F238E27FC236}">
                <a16:creationId xmlns:a16="http://schemas.microsoft.com/office/drawing/2014/main" id="{C8CADF72-7021-B83E-FB98-8294E5D10342}"/>
              </a:ext>
            </a:extLst>
          </p:cNvPr>
          <p:cNvSpPr txBox="1"/>
          <p:nvPr/>
        </p:nvSpPr>
        <p:spPr>
          <a:xfrm>
            <a:off x="5391467" y="6353457"/>
            <a:ext cx="3649337" cy="461665"/>
          </a:xfrm>
          <a:prstGeom prst="rect">
            <a:avLst/>
          </a:prstGeom>
          <a:noFill/>
        </p:spPr>
        <p:txBody>
          <a:bodyPr wrap="square">
            <a:spAutoFit/>
          </a:bodyPr>
          <a:lstStyle/>
          <a:p>
            <a:pPr algn="ctr"/>
            <a:r>
              <a:rPr lang="en-US" sz="2400" dirty="0">
                <a:solidFill>
                  <a:srgbClr val="FF0000"/>
                </a:solidFill>
                <a:latin typeface="Cambria" panose="02040503050406030204" pitchFamily="18" charset="0"/>
                <a:ea typeface="Cambria" panose="02040503050406030204" pitchFamily="18" charset="0"/>
              </a:rPr>
              <a:t>Pairwise Correlations</a:t>
            </a:r>
            <a:endParaRPr lang="en-IN" sz="2400" dirty="0">
              <a:solidFill>
                <a:srgbClr val="FF000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708694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8F66E">
            <a:alpha val="30000"/>
          </a:srgbClr>
        </a:solidFill>
        <a:effectLst/>
      </p:bgPr>
    </p:bg>
    <p:spTree>
      <p:nvGrpSpPr>
        <p:cNvPr id="1" name="">
          <a:extLst>
            <a:ext uri="{FF2B5EF4-FFF2-40B4-BE49-F238E27FC236}">
              <a16:creationId xmlns:a16="http://schemas.microsoft.com/office/drawing/2014/main" id="{F5B1D671-BF20-9121-71A0-87C78D0850EB}"/>
            </a:ext>
          </a:extLst>
        </p:cNvPr>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DDDB99BC-5DC0-1199-CE6C-BD8284457FD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3313" y="622668"/>
            <a:ext cx="10059000" cy="2806332"/>
          </a:xfrm>
          <a:prstGeom prst="rect">
            <a:avLst/>
          </a:prstGeom>
          <a:noFill/>
          <a:ln w="12700">
            <a:solidFill>
              <a:schemeClr val="tx1"/>
            </a:solidFill>
          </a:ln>
        </p:spPr>
      </p:pic>
      <p:pic>
        <p:nvPicPr>
          <p:cNvPr id="2" name="Picture 1" descr="A screenshot of a computer&#10;&#10;AI-generated content may be incorrect.">
            <a:extLst>
              <a:ext uri="{FF2B5EF4-FFF2-40B4-BE49-F238E27FC236}">
                <a16:creationId xmlns:a16="http://schemas.microsoft.com/office/drawing/2014/main" id="{C6ADBDBB-FF2A-E071-675A-60ADAE0909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3313" y="3590003"/>
            <a:ext cx="10059000" cy="2645330"/>
          </a:xfrm>
          <a:prstGeom prst="rect">
            <a:avLst/>
          </a:prstGeom>
          <a:noFill/>
          <a:ln w="12700">
            <a:solidFill>
              <a:schemeClr val="tx1"/>
            </a:solidFill>
          </a:ln>
        </p:spPr>
      </p:pic>
      <p:sp>
        <p:nvSpPr>
          <p:cNvPr id="6" name="TextBox 5">
            <a:extLst>
              <a:ext uri="{FF2B5EF4-FFF2-40B4-BE49-F238E27FC236}">
                <a16:creationId xmlns:a16="http://schemas.microsoft.com/office/drawing/2014/main" id="{B0AD0006-00A6-022C-8E2E-50DF96BE3143}"/>
              </a:ext>
            </a:extLst>
          </p:cNvPr>
          <p:cNvSpPr txBox="1"/>
          <p:nvPr/>
        </p:nvSpPr>
        <p:spPr>
          <a:xfrm>
            <a:off x="3025953" y="0"/>
            <a:ext cx="6033720" cy="461665"/>
          </a:xfrm>
          <a:prstGeom prst="rect">
            <a:avLst/>
          </a:prstGeom>
          <a:noFill/>
        </p:spPr>
        <p:txBody>
          <a:bodyPr wrap="square">
            <a:spAutoFit/>
          </a:bodyPr>
          <a:lstStyle/>
          <a:p>
            <a:pPr algn="ctr"/>
            <a:r>
              <a:rPr lang="en-US" sz="2400" dirty="0">
                <a:solidFill>
                  <a:srgbClr val="FF0000"/>
                </a:solidFill>
                <a:latin typeface="Cambria" panose="02040503050406030204" pitchFamily="18" charset="0"/>
                <a:ea typeface="Cambria" panose="02040503050406030204" pitchFamily="18" charset="0"/>
              </a:rPr>
              <a:t>Extracting Date-Time Features</a:t>
            </a:r>
            <a:endParaRPr lang="en-IN" sz="2400" dirty="0">
              <a:solidFill>
                <a:srgbClr val="FF0000"/>
              </a:solidFill>
              <a:effectLst/>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611261CC-5A0F-0773-634C-82AED61B7748}"/>
              </a:ext>
            </a:extLst>
          </p:cNvPr>
          <p:cNvSpPr txBox="1"/>
          <p:nvPr/>
        </p:nvSpPr>
        <p:spPr>
          <a:xfrm>
            <a:off x="3025953" y="6368342"/>
            <a:ext cx="6033720" cy="461665"/>
          </a:xfrm>
          <a:prstGeom prst="rect">
            <a:avLst/>
          </a:prstGeom>
          <a:noFill/>
        </p:spPr>
        <p:txBody>
          <a:bodyPr wrap="square">
            <a:spAutoFit/>
          </a:bodyPr>
          <a:lstStyle/>
          <a:p>
            <a:pPr algn="ctr"/>
            <a:r>
              <a:rPr lang="en-US" sz="2400" dirty="0">
                <a:solidFill>
                  <a:srgbClr val="FF0000"/>
                </a:solidFill>
                <a:latin typeface="Cambria" panose="02040503050406030204" pitchFamily="18" charset="0"/>
                <a:ea typeface="Cambria" panose="02040503050406030204" pitchFamily="18" charset="0"/>
              </a:rPr>
              <a:t>Dropping Unnecessary Columns</a:t>
            </a:r>
            <a:endParaRPr lang="en-IN" sz="2400" dirty="0">
              <a:solidFill>
                <a:srgbClr val="FF000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787579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alpha val="50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21799A-01AB-47BF-3A3B-8BF626F2199F}"/>
              </a:ext>
            </a:extLst>
          </p:cNvPr>
          <p:cNvSpPr>
            <a:spLocks noGrp="1"/>
          </p:cNvSpPr>
          <p:nvPr>
            <p:ph type="body" idx="1"/>
          </p:nvPr>
        </p:nvSpPr>
        <p:spPr>
          <a:xfrm>
            <a:off x="4701084" y="-3"/>
            <a:ext cx="2315537" cy="455631"/>
          </a:xfrm>
        </p:spPr>
        <p:txBody>
          <a:bodyPr>
            <a:noAutofit/>
          </a:bodyPr>
          <a:lstStyle/>
          <a:p>
            <a:pPr algn="ctr"/>
            <a:r>
              <a:rPr lang="en-US" sz="2400" b="1" dirty="0">
                <a:solidFill>
                  <a:srgbClr val="FF0000"/>
                </a:solidFill>
                <a:latin typeface="Cambria" panose="02040503050406030204" pitchFamily="18" charset="0"/>
                <a:ea typeface="Cambria" panose="02040503050406030204" pitchFamily="18" charset="0"/>
                <a:cs typeface="Calibri" panose="020F0502020204030204" pitchFamily="34" charset="0"/>
              </a:rPr>
              <a:t>Count plot</a:t>
            </a:r>
            <a:endParaRPr lang="en-IN" sz="2400" b="1" dirty="0">
              <a:solidFill>
                <a:srgbClr val="FF0000"/>
              </a:solidFill>
              <a:latin typeface="Cambria" panose="02040503050406030204" pitchFamily="18" charset="0"/>
              <a:ea typeface="Cambria" panose="02040503050406030204" pitchFamily="18" charset="0"/>
              <a:cs typeface="Calibri" panose="020F0502020204030204" pitchFamily="34" charset="0"/>
            </a:endParaRPr>
          </a:p>
        </p:txBody>
      </p:sp>
      <p:sp>
        <p:nvSpPr>
          <p:cNvPr id="8" name="TextBox 7">
            <a:extLst>
              <a:ext uri="{FF2B5EF4-FFF2-40B4-BE49-F238E27FC236}">
                <a16:creationId xmlns:a16="http://schemas.microsoft.com/office/drawing/2014/main" id="{A6505476-E309-DEA9-8B1D-13515087458B}"/>
              </a:ext>
            </a:extLst>
          </p:cNvPr>
          <p:cNvSpPr txBox="1"/>
          <p:nvPr/>
        </p:nvSpPr>
        <p:spPr>
          <a:xfrm>
            <a:off x="7508799" y="712210"/>
            <a:ext cx="3825053" cy="5401479"/>
          </a:xfrm>
          <a:prstGeom prst="rect">
            <a:avLst/>
          </a:prstGeom>
          <a:noFill/>
        </p:spPr>
        <p:txBody>
          <a:bodyPr wrap="square">
            <a:spAutoFit/>
          </a:bodyPr>
          <a:lstStyle/>
          <a:p>
            <a:pPr lvl="0"/>
            <a:r>
              <a:rPr lang="en-IN" sz="1500" b="1" dirty="0">
                <a:latin typeface="Calibri" panose="020F0502020204030204" pitchFamily="34" charset="0"/>
                <a:ea typeface="Calibri" panose="020F0502020204030204" pitchFamily="34" charset="0"/>
                <a:cs typeface="Calibri" panose="020F0502020204030204" pitchFamily="34" charset="0"/>
              </a:rPr>
              <a:t>Conclusion:</a:t>
            </a:r>
            <a:endParaRPr lang="en-IN" sz="1500" dirty="0">
              <a:latin typeface="Calibri" panose="020F0502020204030204" pitchFamily="34" charset="0"/>
              <a:ea typeface="Calibri" panose="020F0502020204030204" pitchFamily="34" charset="0"/>
              <a:cs typeface="Calibri" panose="020F0502020204030204" pitchFamily="34" charset="0"/>
            </a:endParaRPr>
          </a:p>
          <a:p>
            <a:pPr lvl="0"/>
            <a:endParaRPr lang="en-IN" sz="1200" dirty="0">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arenR"/>
            </a:pPr>
            <a:r>
              <a:rPr lang="en-IN" sz="1500" dirty="0">
                <a:latin typeface="Calibri" panose="020F0502020204030204" pitchFamily="34" charset="0"/>
                <a:ea typeface="Calibri" panose="020F0502020204030204" pitchFamily="34" charset="0"/>
                <a:cs typeface="Calibri" panose="020F0502020204030204" pitchFamily="34" charset="0"/>
              </a:rPr>
              <a:t>The bar chart displays the distribution of </a:t>
            </a:r>
            <a:r>
              <a:rPr lang="en-IN" sz="1500" dirty="0" err="1">
                <a:latin typeface="Calibri" panose="020F0502020204030204" pitchFamily="34" charset="0"/>
                <a:ea typeface="Calibri" panose="020F0502020204030204" pitchFamily="34" charset="0"/>
                <a:cs typeface="Calibri" panose="020F0502020204030204" pitchFamily="34" charset="0"/>
              </a:rPr>
              <a:t>High_Downtime</a:t>
            </a:r>
            <a:r>
              <a:rPr lang="en-IN" sz="1500" dirty="0">
                <a:latin typeface="Calibri" panose="020F0502020204030204" pitchFamily="34" charset="0"/>
                <a:ea typeface="Calibri" panose="020F0502020204030204" pitchFamily="34" charset="0"/>
                <a:cs typeface="Calibri" panose="020F0502020204030204" pitchFamily="34" charset="0"/>
              </a:rPr>
              <a:t>, </a:t>
            </a:r>
            <a:r>
              <a:rPr lang="en-IN" sz="1500" dirty="0" err="1">
                <a:latin typeface="Calibri" panose="020F0502020204030204" pitchFamily="34" charset="0"/>
                <a:ea typeface="Calibri" panose="020F0502020204030204" pitchFamily="34" charset="0"/>
                <a:cs typeface="Calibri" panose="020F0502020204030204" pitchFamily="34" charset="0"/>
              </a:rPr>
              <a:t>Moderate_Downtime</a:t>
            </a:r>
            <a:r>
              <a:rPr lang="en-IN" sz="1500" dirty="0">
                <a:latin typeface="Calibri" panose="020F0502020204030204" pitchFamily="34" charset="0"/>
                <a:ea typeface="Calibri" panose="020F0502020204030204" pitchFamily="34" charset="0"/>
                <a:cs typeface="Calibri" panose="020F0502020204030204" pitchFamily="34" charset="0"/>
              </a:rPr>
              <a:t>, and </a:t>
            </a:r>
            <a:r>
              <a:rPr lang="en-IN" sz="1500" dirty="0" err="1">
                <a:latin typeface="Calibri" panose="020F0502020204030204" pitchFamily="34" charset="0"/>
                <a:ea typeface="Calibri" panose="020F0502020204030204" pitchFamily="34" charset="0"/>
                <a:cs typeface="Calibri" panose="020F0502020204030204" pitchFamily="34" charset="0"/>
              </a:rPr>
              <a:t>Low_Downtime</a:t>
            </a:r>
            <a:r>
              <a:rPr lang="en-IN" sz="1500" dirty="0">
                <a:latin typeface="Calibri" panose="020F0502020204030204" pitchFamily="34" charset="0"/>
                <a:ea typeface="Calibri" panose="020F0502020204030204" pitchFamily="34" charset="0"/>
                <a:cs typeface="Calibri" panose="020F0502020204030204" pitchFamily="34" charset="0"/>
              </a:rPr>
              <a:t> categories.</a:t>
            </a:r>
          </a:p>
          <a:p>
            <a:pPr marL="342900" lvl="0" indent="-342900">
              <a:buFont typeface="+mj-lt"/>
              <a:buAutoNum type="arabicParenR"/>
            </a:pPr>
            <a:endParaRPr lang="en-IN" sz="1200" dirty="0">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arenR"/>
            </a:pPr>
            <a:r>
              <a:rPr lang="en-IN" sz="1500" dirty="0">
                <a:latin typeface="Calibri" panose="020F0502020204030204" pitchFamily="34" charset="0"/>
                <a:ea typeface="Calibri" panose="020F0502020204030204" pitchFamily="34" charset="0"/>
                <a:cs typeface="Calibri" panose="020F0502020204030204" pitchFamily="34" charset="0"/>
              </a:rPr>
              <a:t>The </a:t>
            </a:r>
            <a:r>
              <a:rPr lang="en-IN" sz="1500" dirty="0" err="1">
                <a:latin typeface="Calibri" panose="020F0502020204030204" pitchFamily="34" charset="0"/>
                <a:ea typeface="Calibri" panose="020F0502020204030204" pitchFamily="34" charset="0"/>
                <a:cs typeface="Calibri" panose="020F0502020204030204" pitchFamily="34" charset="0"/>
              </a:rPr>
              <a:t>Low_Downtime</a:t>
            </a:r>
            <a:r>
              <a:rPr lang="en-IN" sz="1500" dirty="0">
                <a:latin typeface="Calibri" panose="020F0502020204030204" pitchFamily="34" charset="0"/>
                <a:ea typeface="Calibri" panose="020F0502020204030204" pitchFamily="34" charset="0"/>
                <a:cs typeface="Calibri" panose="020F0502020204030204" pitchFamily="34" charset="0"/>
              </a:rPr>
              <a:t> category has the highest number of records in the dataset.</a:t>
            </a:r>
          </a:p>
          <a:p>
            <a:pPr marL="342900" lvl="0" indent="-342900">
              <a:buFont typeface="+mj-lt"/>
              <a:buAutoNum type="arabicParenR"/>
            </a:pPr>
            <a:endParaRPr lang="en-IN" sz="1200" dirty="0">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arenR"/>
            </a:pPr>
            <a:r>
              <a:rPr lang="en-IN" sz="1500" dirty="0">
                <a:latin typeface="Calibri" panose="020F0502020204030204" pitchFamily="34" charset="0"/>
                <a:ea typeface="Calibri" panose="020F0502020204030204" pitchFamily="34" charset="0"/>
                <a:cs typeface="Calibri" panose="020F0502020204030204" pitchFamily="34" charset="0"/>
              </a:rPr>
              <a:t>The </a:t>
            </a:r>
            <a:r>
              <a:rPr lang="en-IN" sz="1500" dirty="0" err="1">
                <a:latin typeface="Calibri" panose="020F0502020204030204" pitchFamily="34" charset="0"/>
                <a:ea typeface="Calibri" panose="020F0502020204030204" pitchFamily="34" charset="0"/>
                <a:cs typeface="Calibri" panose="020F0502020204030204" pitchFamily="34" charset="0"/>
              </a:rPr>
              <a:t>Moderate_Downtime</a:t>
            </a:r>
            <a:r>
              <a:rPr lang="en-IN" sz="1500" dirty="0">
                <a:latin typeface="Calibri" panose="020F0502020204030204" pitchFamily="34" charset="0"/>
                <a:ea typeface="Calibri" panose="020F0502020204030204" pitchFamily="34" charset="0"/>
                <a:cs typeface="Calibri" panose="020F0502020204030204" pitchFamily="34" charset="0"/>
              </a:rPr>
              <a:t> category appears with a moderate frequency.</a:t>
            </a:r>
          </a:p>
          <a:p>
            <a:pPr marL="342900" lvl="0" indent="-342900">
              <a:buFont typeface="+mj-lt"/>
              <a:buAutoNum type="arabicParenR"/>
            </a:pPr>
            <a:endParaRPr lang="en-IN" sz="1200" dirty="0">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arenR"/>
            </a:pPr>
            <a:r>
              <a:rPr lang="en-IN" sz="1500" dirty="0">
                <a:latin typeface="Calibri" panose="020F0502020204030204" pitchFamily="34" charset="0"/>
                <a:ea typeface="Calibri" panose="020F0502020204030204" pitchFamily="34" charset="0"/>
                <a:cs typeface="Calibri" panose="020F0502020204030204" pitchFamily="34" charset="0"/>
              </a:rPr>
              <a:t>The </a:t>
            </a:r>
            <a:r>
              <a:rPr lang="en-IN" sz="1500" dirty="0" err="1">
                <a:latin typeface="Calibri" panose="020F0502020204030204" pitchFamily="34" charset="0"/>
                <a:ea typeface="Calibri" panose="020F0502020204030204" pitchFamily="34" charset="0"/>
                <a:cs typeface="Calibri" panose="020F0502020204030204" pitchFamily="34" charset="0"/>
              </a:rPr>
              <a:t>High_Downtime</a:t>
            </a:r>
            <a:r>
              <a:rPr lang="en-IN" sz="1500" dirty="0">
                <a:latin typeface="Calibri" panose="020F0502020204030204" pitchFamily="34" charset="0"/>
                <a:ea typeface="Calibri" panose="020F0502020204030204" pitchFamily="34" charset="0"/>
                <a:cs typeface="Calibri" panose="020F0502020204030204" pitchFamily="34" charset="0"/>
              </a:rPr>
              <a:t> category has the lowest count among all.</a:t>
            </a:r>
          </a:p>
          <a:p>
            <a:pPr marL="342900" lvl="0" indent="-342900">
              <a:buFont typeface="+mj-lt"/>
              <a:buAutoNum type="arabicParenR"/>
            </a:pPr>
            <a:endParaRPr lang="en-IN" sz="1200" dirty="0">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arenR"/>
            </a:pPr>
            <a:r>
              <a:rPr lang="en-IN" sz="1500" dirty="0">
                <a:latin typeface="Calibri" panose="020F0502020204030204" pitchFamily="34" charset="0"/>
                <a:ea typeface="Calibri" panose="020F0502020204030204" pitchFamily="34" charset="0"/>
                <a:cs typeface="Calibri" panose="020F0502020204030204" pitchFamily="34" charset="0"/>
              </a:rPr>
              <a:t>This indicates that most observations experience low downtime, suggesting stable network performance in general.</a:t>
            </a:r>
          </a:p>
          <a:p>
            <a:pPr marL="342900" lvl="0" indent="-342900">
              <a:buFont typeface="+mj-lt"/>
              <a:buAutoNum type="arabicParenR"/>
            </a:pPr>
            <a:endParaRPr lang="en-IN" sz="1200" dirty="0">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arenR"/>
            </a:pPr>
            <a:r>
              <a:rPr lang="en-IN" sz="1500" dirty="0">
                <a:latin typeface="Calibri" panose="020F0502020204030204" pitchFamily="34" charset="0"/>
                <a:ea typeface="Calibri" panose="020F0502020204030204" pitchFamily="34" charset="0"/>
                <a:cs typeface="Calibri" panose="020F0502020204030204" pitchFamily="34" charset="0"/>
              </a:rPr>
              <a:t>Although there is a visible class imbalance, it has been kept as it is to reflect the dataset’s real-world scenario without altering the natural distribution of downtime occurrences.</a:t>
            </a:r>
          </a:p>
        </p:txBody>
      </p:sp>
      <p:pic>
        <p:nvPicPr>
          <p:cNvPr id="2" name="Picture 1" descr="A bar chart with different colored squares&#10;&#10;AI-generated content may be incorrect.">
            <a:extLst>
              <a:ext uri="{FF2B5EF4-FFF2-40B4-BE49-F238E27FC236}">
                <a16:creationId xmlns:a16="http://schemas.microsoft.com/office/drawing/2014/main" id="{3126EA63-F869-5F07-D140-A7E39C268D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8148" y="921622"/>
            <a:ext cx="6416907" cy="5014753"/>
          </a:xfrm>
          <a:prstGeom prst="rect">
            <a:avLst/>
          </a:prstGeom>
          <a:noFill/>
          <a:ln w="12700">
            <a:solidFill>
              <a:schemeClr val="tx1"/>
            </a:solidFill>
          </a:ln>
        </p:spPr>
      </p:pic>
    </p:spTree>
    <p:extLst>
      <p:ext uri="{BB962C8B-B14F-4D97-AF65-F5344CB8AC3E}">
        <p14:creationId xmlns:p14="http://schemas.microsoft.com/office/powerpoint/2010/main" val="2874031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40E92">
            <a:alpha val="15000"/>
          </a:srgb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5EAF57A-34D5-F674-3ACB-2A2FE82ABBAE}"/>
              </a:ext>
            </a:extLst>
          </p:cNvPr>
          <p:cNvSpPr txBox="1"/>
          <p:nvPr/>
        </p:nvSpPr>
        <p:spPr>
          <a:xfrm>
            <a:off x="3200097" y="98878"/>
            <a:ext cx="5731511" cy="400110"/>
          </a:xfrm>
          <a:prstGeom prst="rect">
            <a:avLst/>
          </a:prstGeom>
          <a:noFill/>
        </p:spPr>
        <p:txBody>
          <a:bodyPr wrap="square">
            <a:spAutoFit/>
          </a:bodyPr>
          <a:lstStyle/>
          <a:p>
            <a:r>
              <a:rPr lang="en-US" sz="2000" b="1" dirty="0">
                <a:solidFill>
                  <a:srgbClr val="FF0000"/>
                </a:solidFill>
                <a:latin typeface="Cambria" panose="02040503050406030204" pitchFamily="18" charset="0"/>
                <a:ea typeface="Cambria" panose="02040503050406030204" pitchFamily="18" charset="0"/>
                <a:cs typeface="Calibri" panose="020F0502020204030204" pitchFamily="34" charset="0"/>
              </a:rPr>
              <a:t>Histograms: </a:t>
            </a:r>
            <a:r>
              <a:rPr lang="en-US" sz="2000" b="1" dirty="0">
                <a:latin typeface="Cambria" panose="02040503050406030204" pitchFamily="18" charset="0"/>
                <a:ea typeface="Cambria" panose="02040503050406030204" pitchFamily="18" charset="0"/>
                <a:cs typeface="Calibri" panose="020F0502020204030204" pitchFamily="34" charset="0"/>
              </a:rPr>
              <a:t>Distribution of Numerical Features</a:t>
            </a:r>
            <a:endParaRPr lang="en-IN" sz="2000" dirty="0">
              <a:latin typeface="Cambria" panose="02040503050406030204" pitchFamily="18" charset="0"/>
              <a:ea typeface="Cambria" panose="02040503050406030204" pitchFamily="18" charset="0"/>
              <a:cs typeface="Calibri" panose="020F0502020204030204" pitchFamily="34" charset="0"/>
            </a:endParaRPr>
          </a:p>
        </p:txBody>
      </p:sp>
      <p:sp>
        <p:nvSpPr>
          <p:cNvPr id="9" name="TextBox 8">
            <a:extLst>
              <a:ext uri="{FF2B5EF4-FFF2-40B4-BE49-F238E27FC236}">
                <a16:creationId xmlns:a16="http://schemas.microsoft.com/office/drawing/2014/main" id="{E465D7F6-C6A2-6527-795D-5BCF1FC98B1E}"/>
              </a:ext>
            </a:extLst>
          </p:cNvPr>
          <p:cNvSpPr txBox="1"/>
          <p:nvPr/>
        </p:nvSpPr>
        <p:spPr>
          <a:xfrm>
            <a:off x="6811347" y="596168"/>
            <a:ext cx="4609322" cy="5663089"/>
          </a:xfrm>
          <a:prstGeom prst="rect">
            <a:avLst/>
          </a:prstGeom>
          <a:noFill/>
        </p:spPr>
        <p:txBody>
          <a:bodyPr wrap="square">
            <a:spAutoFit/>
          </a:bodyPr>
          <a:lstStyle/>
          <a:p>
            <a:pPr algn="just"/>
            <a:r>
              <a:rPr lang="en-US" sz="1500" b="1" dirty="0">
                <a:effectLst/>
                <a:latin typeface="Calibri" panose="020F0502020204030204" pitchFamily="34" charset="0"/>
                <a:ea typeface="Calibri" panose="020F0502020204030204" pitchFamily="34" charset="0"/>
                <a:cs typeface="Calibri" panose="020F0502020204030204" pitchFamily="34" charset="0"/>
              </a:rPr>
              <a:t>Conclusion:</a:t>
            </a:r>
          </a:p>
          <a:p>
            <a:pPr lvl="0"/>
            <a:endParaRPr lang="en-IN" sz="800" dirty="0">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arenR"/>
            </a:pPr>
            <a:r>
              <a:rPr lang="en-IN" sz="1500" dirty="0">
                <a:latin typeface="Calibri" panose="020F0502020204030204" pitchFamily="34" charset="0"/>
                <a:ea typeface="Calibri" panose="020F0502020204030204" pitchFamily="34" charset="0"/>
                <a:cs typeface="Calibri" panose="020F0502020204030204" pitchFamily="34" charset="0"/>
              </a:rPr>
              <a:t>The histograms display the distribution of all numerical variables in the dataset, such as network speed, latency, jitter, packet loss, and temporal features.</a:t>
            </a:r>
          </a:p>
          <a:p>
            <a:pPr marL="228600" lvl="0" indent="-228600">
              <a:buFont typeface="+mj-lt"/>
              <a:buAutoNum type="arabicParenR"/>
            </a:pPr>
            <a:endParaRPr lang="en-IN" sz="800" dirty="0">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arenR"/>
            </a:pPr>
            <a:r>
              <a:rPr lang="en-IN" sz="1500" dirty="0" err="1">
                <a:latin typeface="Calibri" panose="020F0502020204030204" pitchFamily="34" charset="0"/>
                <a:ea typeface="Calibri" panose="020F0502020204030204" pitchFamily="34" charset="0"/>
                <a:cs typeface="Calibri" panose="020F0502020204030204" pitchFamily="34" charset="0"/>
              </a:rPr>
              <a:t>DownloadSpeed_Mbps</a:t>
            </a:r>
            <a:r>
              <a:rPr lang="en-IN" sz="1500" dirty="0">
                <a:latin typeface="Calibri" panose="020F0502020204030204" pitchFamily="34" charset="0"/>
                <a:ea typeface="Calibri" panose="020F0502020204030204" pitchFamily="34" charset="0"/>
                <a:cs typeface="Calibri" panose="020F0502020204030204" pitchFamily="34" charset="0"/>
              </a:rPr>
              <a:t> and </a:t>
            </a:r>
            <a:r>
              <a:rPr lang="en-IN" sz="1500" dirty="0" err="1">
                <a:latin typeface="Calibri" panose="020F0502020204030204" pitchFamily="34" charset="0"/>
                <a:ea typeface="Calibri" panose="020F0502020204030204" pitchFamily="34" charset="0"/>
                <a:cs typeface="Calibri" panose="020F0502020204030204" pitchFamily="34" charset="0"/>
              </a:rPr>
              <a:t>UploadSpeed_Mbps</a:t>
            </a:r>
            <a:r>
              <a:rPr lang="en-IN" sz="1500" dirty="0">
                <a:latin typeface="Calibri" panose="020F0502020204030204" pitchFamily="34" charset="0"/>
                <a:ea typeface="Calibri" panose="020F0502020204030204" pitchFamily="34" charset="0"/>
                <a:cs typeface="Calibri" panose="020F0502020204030204" pitchFamily="34" charset="0"/>
              </a:rPr>
              <a:t> show moderately uniform distributions, indicating varying internet speeds among users.</a:t>
            </a:r>
          </a:p>
          <a:p>
            <a:pPr marL="228600" lvl="0" indent="-228600">
              <a:buFont typeface="+mj-lt"/>
              <a:buAutoNum type="arabicParenR"/>
            </a:pPr>
            <a:endParaRPr lang="en-IN" sz="800" dirty="0">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arenR"/>
            </a:pPr>
            <a:r>
              <a:rPr lang="en-IN" sz="1500" dirty="0" err="1">
                <a:latin typeface="Calibri" panose="020F0502020204030204" pitchFamily="34" charset="0"/>
                <a:ea typeface="Calibri" panose="020F0502020204030204" pitchFamily="34" charset="0"/>
                <a:cs typeface="Calibri" panose="020F0502020204030204" pitchFamily="34" charset="0"/>
              </a:rPr>
              <a:t>Latency_ms</a:t>
            </a:r>
            <a:r>
              <a:rPr lang="en-IN" sz="1500" dirty="0">
                <a:latin typeface="Calibri" panose="020F0502020204030204" pitchFamily="34" charset="0"/>
                <a:ea typeface="Calibri" panose="020F0502020204030204" pitchFamily="34" charset="0"/>
                <a:cs typeface="Calibri" panose="020F0502020204030204" pitchFamily="34" charset="0"/>
              </a:rPr>
              <a:t>, </a:t>
            </a:r>
            <a:r>
              <a:rPr lang="en-IN" sz="1500" dirty="0" err="1">
                <a:latin typeface="Calibri" panose="020F0502020204030204" pitchFamily="34" charset="0"/>
                <a:ea typeface="Calibri" panose="020F0502020204030204" pitchFamily="34" charset="0"/>
                <a:cs typeface="Calibri" panose="020F0502020204030204" pitchFamily="34" charset="0"/>
              </a:rPr>
              <a:t>Jitter_ms</a:t>
            </a:r>
            <a:r>
              <a:rPr lang="en-IN" sz="1500" dirty="0">
                <a:latin typeface="Calibri" panose="020F0502020204030204" pitchFamily="34" charset="0"/>
                <a:ea typeface="Calibri" panose="020F0502020204030204" pitchFamily="34" charset="0"/>
                <a:cs typeface="Calibri" panose="020F0502020204030204" pitchFamily="34" charset="0"/>
              </a:rPr>
              <a:t>, </a:t>
            </a:r>
            <a:r>
              <a:rPr lang="en-IN" sz="1500" dirty="0" err="1">
                <a:latin typeface="Calibri" panose="020F0502020204030204" pitchFamily="34" charset="0"/>
                <a:ea typeface="Calibri" panose="020F0502020204030204" pitchFamily="34" charset="0"/>
                <a:cs typeface="Calibri" panose="020F0502020204030204" pitchFamily="34" charset="0"/>
              </a:rPr>
              <a:t>PacketLoss</a:t>
            </a:r>
            <a:r>
              <a:rPr lang="en-IN" sz="1500" dirty="0">
                <a:latin typeface="Calibri" panose="020F0502020204030204" pitchFamily="34" charset="0"/>
                <a:ea typeface="Calibri" panose="020F0502020204030204" pitchFamily="34" charset="0"/>
                <a:cs typeface="Calibri" panose="020F0502020204030204" pitchFamily="34" charset="0"/>
              </a:rPr>
              <a:t>_%, and Complaints are right-skewed, showing that most observations have low values while a few have very high values (possible outliers).</a:t>
            </a:r>
          </a:p>
          <a:p>
            <a:pPr marL="228600" lvl="0" indent="-228600">
              <a:buFont typeface="+mj-lt"/>
              <a:buAutoNum type="arabicParenR"/>
            </a:pPr>
            <a:endParaRPr lang="en-IN" sz="800" dirty="0">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arenR"/>
            </a:pPr>
            <a:r>
              <a:rPr lang="en-IN" sz="1500" dirty="0">
                <a:latin typeface="Calibri" panose="020F0502020204030204" pitchFamily="34" charset="0"/>
                <a:ea typeface="Calibri" panose="020F0502020204030204" pitchFamily="34" charset="0"/>
                <a:cs typeface="Calibri" panose="020F0502020204030204" pitchFamily="34" charset="0"/>
              </a:rPr>
              <a:t>Hour, Day, and Month are evenly spread, suggesting data is well-distributed across different time periods.</a:t>
            </a:r>
          </a:p>
          <a:p>
            <a:pPr marL="228600" lvl="0" indent="-228600">
              <a:buFont typeface="+mj-lt"/>
              <a:buAutoNum type="arabicParenR"/>
            </a:pPr>
            <a:endParaRPr lang="en-IN" sz="800" dirty="0">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arenR"/>
            </a:pPr>
            <a:r>
              <a:rPr lang="en-IN" sz="1500" dirty="0">
                <a:latin typeface="Calibri" panose="020F0502020204030204" pitchFamily="34" charset="0"/>
                <a:ea typeface="Calibri" panose="020F0502020204030204" pitchFamily="34" charset="0"/>
                <a:cs typeface="Calibri" panose="020F0502020204030204" pitchFamily="34" charset="0"/>
              </a:rPr>
              <a:t>The Year variable mainly covers 2024 and 2025, indicating data collected over two years.</a:t>
            </a:r>
          </a:p>
          <a:p>
            <a:pPr marL="228600" lvl="0" indent="-228600">
              <a:buFont typeface="+mj-lt"/>
              <a:buAutoNum type="arabicParenR"/>
            </a:pPr>
            <a:endParaRPr lang="en-IN" sz="800" dirty="0">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arenR"/>
            </a:pPr>
            <a:r>
              <a:rPr lang="en-IN" sz="1500" dirty="0">
                <a:latin typeface="Calibri" panose="020F0502020204030204" pitchFamily="34" charset="0"/>
                <a:ea typeface="Calibri" panose="020F0502020204030204" pitchFamily="34" charset="0"/>
                <a:cs typeface="Calibri" panose="020F0502020204030204" pitchFamily="34" charset="0"/>
              </a:rPr>
              <a:t>Overall, the dataset contains a mix of continuous and temporal </a:t>
            </a:r>
            <a:r>
              <a:rPr lang="en-IN" sz="1500" b="1" dirty="0">
                <a:latin typeface="Calibri" panose="020F0502020204030204" pitchFamily="34" charset="0"/>
                <a:ea typeface="Calibri" panose="020F0502020204030204" pitchFamily="34" charset="0"/>
                <a:cs typeface="Calibri" panose="020F0502020204030204" pitchFamily="34" charset="0"/>
              </a:rPr>
              <a:t>features with some skewness in performance-related metrics, which should be considered during model training and scaling.</a:t>
            </a:r>
            <a:endParaRPr lang="en-IN" sz="1500" dirty="0">
              <a:latin typeface="Calibri" panose="020F0502020204030204" pitchFamily="34" charset="0"/>
              <a:ea typeface="Calibri" panose="020F0502020204030204" pitchFamily="34" charset="0"/>
              <a:cs typeface="Calibri" panose="020F0502020204030204" pitchFamily="34" charset="0"/>
            </a:endParaRPr>
          </a:p>
          <a:p>
            <a:pPr algn="just"/>
            <a:endParaRPr lang="en-US" sz="1400" b="1"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descr="A group of blue graphs&#10;&#10;AI-generated content may be incorrect.">
            <a:extLst>
              <a:ext uri="{FF2B5EF4-FFF2-40B4-BE49-F238E27FC236}">
                <a16:creationId xmlns:a16="http://schemas.microsoft.com/office/drawing/2014/main" id="{A0EE5E71-2186-9A87-E819-ACA1B3DD8E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6918" y="849086"/>
            <a:ext cx="5731510" cy="5159827"/>
          </a:xfrm>
          <a:prstGeom prst="rect">
            <a:avLst/>
          </a:prstGeom>
          <a:noFill/>
          <a:ln w="12700">
            <a:solidFill>
              <a:schemeClr val="tx1"/>
            </a:solidFill>
          </a:ln>
        </p:spPr>
      </p:pic>
    </p:spTree>
    <p:extLst>
      <p:ext uri="{BB962C8B-B14F-4D97-AF65-F5344CB8AC3E}">
        <p14:creationId xmlns:p14="http://schemas.microsoft.com/office/powerpoint/2010/main" val="2229003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71E4">
            <a:alpha val="20000"/>
          </a:srgb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43010C-64B0-F875-9C77-6E99C187AF2D}"/>
              </a:ext>
            </a:extLst>
          </p:cNvPr>
          <p:cNvSpPr>
            <a:spLocks noGrp="1"/>
          </p:cNvSpPr>
          <p:nvPr>
            <p:ph type="body" idx="1"/>
          </p:nvPr>
        </p:nvSpPr>
        <p:spPr>
          <a:xfrm>
            <a:off x="1543865" y="76552"/>
            <a:ext cx="9104270" cy="457200"/>
          </a:xfrm>
        </p:spPr>
        <p:txBody>
          <a:bodyPr>
            <a:noAutofit/>
          </a:bodyPr>
          <a:lstStyle/>
          <a:p>
            <a:pPr algn="ctr"/>
            <a:r>
              <a:rPr lang="en-US" b="1" dirty="0">
                <a:solidFill>
                  <a:srgbClr val="FF0000"/>
                </a:solidFill>
                <a:effectLst/>
                <a:latin typeface="Cambria" panose="02040503050406030204" pitchFamily="18" charset="0"/>
                <a:ea typeface="Cambria" panose="02040503050406030204" pitchFamily="18" charset="0"/>
                <a:cs typeface="Calibri" panose="020F0502020204030204" pitchFamily="34" charset="0"/>
              </a:rPr>
              <a:t>Distribution Plots: </a:t>
            </a:r>
            <a:r>
              <a:rPr lang="en-IN" b="1" dirty="0">
                <a:latin typeface="Cambria" panose="02040503050406030204" pitchFamily="18" charset="0"/>
                <a:ea typeface="Cambria" panose="02040503050406030204" pitchFamily="18" charset="0"/>
              </a:rPr>
              <a:t>Network Performance Metrics</a:t>
            </a:r>
            <a:endParaRPr lang="en-IN" dirty="0">
              <a:solidFill>
                <a:srgbClr val="FF0000"/>
              </a:solidFill>
              <a:latin typeface="Cambria" panose="02040503050406030204" pitchFamily="18" charset="0"/>
              <a:ea typeface="Cambria" panose="02040503050406030204" pitchFamily="18" charset="0"/>
              <a:cs typeface="Calibri" panose="020F0502020204030204" pitchFamily="34" charset="0"/>
            </a:endParaRPr>
          </a:p>
        </p:txBody>
      </p:sp>
      <p:sp>
        <p:nvSpPr>
          <p:cNvPr id="6" name="TextBox 5">
            <a:extLst>
              <a:ext uri="{FF2B5EF4-FFF2-40B4-BE49-F238E27FC236}">
                <a16:creationId xmlns:a16="http://schemas.microsoft.com/office/drawing/2014/main" id="{88C41B73-6FC3-201F-44FC-BAD650D4BCA8}"/>
              </a:ext>
            </a:extLst>
          </p:cNvPr>
          <p:cNvSpPr txBox="1"/>
          <p:nvPr/>
        </p:nvSpPr>
        <p:spPr>
          <a:xfrm>
            <a:off x="1028977" y="3773384"/>
            <a:ext cx="10098059" cy="2462213"/>
          </a:xfrm>
          <a:prstGeom prst="rect">
            <a:avLst/>
          </a:prstGeom>
          <a:noFill/>
        </p:spPr>
        <p:txBody>
          <a:bodyPr wrap="square">
            <a:spAutoFit/>
          </a:bodyPr>
          <a:lstStyle/>
          <a:p>
            <a:r>
              <a:rPr lang="en-IN" sz="1400" b="1" dirty="0">
                <a:latin typeface="Calibri" panose="020F0502020204030204" pitchFamily="34" charset="0"/>
                <a:ea typeface="Calibri" panose="020F0502020204030204" pitchFamily="34" charset="0"/>
                <a:cs typeface="Calibri" panose="020F0502020204030204" pitchFamily="34" charset="0"/>
              </a:rPr>
              <a:t>Conclusions:</a:t>
            </a:r>
          </a:p>
          <a:p>
            <a:pPr lvl="0"/>
            <a:endParaRPr lang="en-IN" sz="800" dirty="0">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arenR"/>
            </a:pPr>
            <a:r>
              <a:rPr lang="en-IN" sz="1300" dirty="0">
                <a:latin typeface="Calibri" panose="020F0502020204030204" pitchFamily="34" charset="0"/>
                <a:ea typeface="Calibri" panose="020F0502020204030204" pitchFamily="34" charset="0"/>
                <a:cs typeface="Calibri" panose="020F0502020204030204" pitchFamily="34" charset="0"/>
              </a:rPr>
              <a:t>The plots display the distribution of continuous variables such as </a:t>
            </a:r>
            <a:r>
              <a:rPr lang="en-IN" sz="1300" dirty="0" err="1">
                <a:latin typeface="Calibri" panose="020F0502020204030204" pitchFamily="34" charset="0"/>
                <a:ea typeface="Calibri" panose="020F0502020204030204" pitchFamily="34" charset="0"/>
                <a:cs typeface="Calibri" panose="020F0502020204030204" pitchFamily="34" charset="0"/>
              </a:rPr>
              <a:t>DownloadSpeed_Mbps</a:t>
            </a:r>
            <a:r>
              <a:rPr lang="en-IN" sz="1300" dirty="0">
                <a:latin typeface="Calibri" panose="020F0502020204030204" pitchFamily="34" charset="0"/>
                <a:ea typeface="Calibri" panose="020F0502020204030204" pitchFamily="34" charset="0"/>
                <a:cs typeface="Calibri" panose="020F0502020204030204" pitchFamily="34" charset="0"/>
              </a:rPr>
              <a:t>, </a:t>
            </a:r>
            <a:r>
              <a:rPr lang="en-IN" sz="1300" dirty="0" err="1">
                <a:latin typeface="Calibri" panose="020F0502020204030204" pitchFamily="34" charset="0"/>
                <a:ea typeface="Calibri" panose="020F0502020204030204" pitchFamily="34" charset="0"/>
                <a:cs typeface="Calibri" panose="020F0502020204030204" pitchFamily="34" charset="0"/>
              </a:rPr>
              <a:t>UploadSpeed_Mbps</a:t>
            </a:r>
            <a:r>
              <a:rPr lang="en-IN" sz="1300" dirty="0">
                <a:latin typeface="Calibri" panose="020F0502020204030204" pitchFamily="34" charset="0"/>
                <a:ea typeface="Calibri" panose="020F0502020204030204" pitchFamily="34" charset="0"/>
                <a:cs typeface="Calibri" panose="020F0502020204030204" pitchFamily="34" charset="0"/>
              </a:rPr>
              <a:t>, </a:t>
            </a:r>
            <a:r>
              <a:rPr lang="en-IN" sz="1300" dirty="0" err="1">
                <a:latin typeface="Calibri" panose="020F0502020204030204" pitchFamily="34" charset="0"/>
                <a:ea typeface="Calibri" panose="020F0502020204030204" pitchFamily="34" charset="0"/>
                <a:cs typeface="Calibri" panose="020F0502020204030204" pitchFamily="34" charset="0"/>
              </a:rPr>
              <a:t>Latency_ms</a:t>
            </a:r>
            <a:r>
              <a:rPr lang="en-IN" sz="1300" dirty="0">
                <a:latin typeface="Calibri" panose="020F0502020204030204" pitchFamily="34" charset="0"/>
                <a:ea typeface="Calibri" panose="020F0502020204030204" pitchFamily="34" charset="0"/>
                <a:cs typeface="Calibri" panose="020F0502020204030204" pitchFamily="34" charset="0"/>
              </a:rPr>
              <a:t>, </a:t>
            </a:r>
            <a:r>
              <a:rPr lang="en-IN" sz="1300" dirty="0" err="1">
                <a:latin typeface="Calibri" panose="020F0502020204030204" pitchFamily="34" charset="0"/>
                <a:ea typeface="Calibri" panose="020F0502020204030204" pitchFamily="34" charset="0"/>
                <a:cs typeface="Calibri" panose="020F0502020204030204" pitchFamily="34" charset="0"/>
              </a:rPr>
              <a:t>Jitter_ms</a:t>
            </a:r>
            <a:r>
              <a:rPr lang="en-IN" sz="1300" dirty="0">
                <a:latin typeface="Calibri" panose="020F0502020204030204" pitchFamily="34" charset="0"/>
                <a:ea typeface="Calibri" panose="020F0502020204030204" pitchFamily="34" charset="0"/>
                <a:cs typeface="Calibri" panose="020F0502020204030204" pitchFamily="34" charset="0"/>
              </a:rPr>
              <a:t>, and </a:t>
            </a:r>
            <a:r>
              <a:rPr lang="en-IN" sz="1300" dirty="0" err="1">
                <a:latin typeface="Calibri" panose="020F0502020204030204" pitchFamily="34" charset="0"/>
                <a:ea typeface="Calibri" panose="020F0502020204030204" pitchFamily="34" charset="0"/>
                <a:cs typeface="Calibri" panose="020F0502020204030204" pitchFamily="34" charset="0"/>
              </a:rPr>
              <a:t>PacketLoss</a:t>
            </a:r>
            <a:r>
              <a:rPr lang="en-IN" sz="1300" dirty="0">
                <a:latin typeface="Calibri" panose="020F0502020204030204" pitchFamily="34" charset="0"/>
                <a:ea typeface="Calibri" panose="020F0502020204030204" pitchFamily="34" charset="0"/>
                <a:cs typeface="Calibri" panose="020F0502020204030204" pitchFamily="34" charset="0"/>
              </a:rPr>
              <a:t>_%.</a:t>
            </a:r>
          </a:p>
          <a:p>
            <a:pPr marL="342900" lvl="0" indent="-342900">
              <a:buFont typeface="+mj-lt"/>
              <a:buAutoNum type="arabicParenR"/>
            </a:pPr>
            <a:endParaRPr lang="en-IN" sz="400" dirty="0">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arenR"/>
            </a:pPr>
            <a:r>
              <a:rPr lang="en-IN" sz="1300" dirty="0" err="1">
                <a:latin typeface="Calibri" panose="020F0502020204030204" pitchFamily="34" charset="0"/>
                <a:ea typeface="Calibri" panose="020F0502020204030204" pitchFamily="34" charset="0"/>
                <a:cs typeface="Calibri" panose="020F0502020204030204" pitchFamily="34" charset="0"/>
              </a:rPr>
              <a:t>DownloadSpeed_Mbps</a:t>
            </a:r>
            <a:r>
              <a:rPr lang="en-IN" sz="1300" dirty="0">
                <a:latin typeface="Calibri" panose="020F0502020204030204" pitchFamily="34" charset="0"/>
                <a:ea typeface="Calibri" panose="020F0502020204030204" pitchFamily="34" charset="0"/>
                <a:cs typeface="Calibri" panose="020F0502020204030204" pitchFamily="34" charset="0"/>
              </a:rPr>
              <a:t> and </a:t>
            </a:r>
            <a:r>
              <a:rPr lang="en-IN" sz="1300" dirty="0" err="1">
                <a:latin typeface="Calibri" panose="020F0502020204030204" pitchFamily="34" charset="0"/>
                <a:ea typeface="Calibri" panose="020F0502020204030204" pitchFamily="34" charset="0"/>
                <a:cs typeface="Calibri" panose="020F0502020204030204" pitchFamily="34" charset="0"/>
              </a:rPr>
              <a:t>UploadSpeed_Mbps</a:t>
            </a:r>
            <a:r>
              <a:rPr lang="en-IN" sz="1300" dirty="0">
                <a:latin typeface="Calibri" panose="020F0502020204030204" pitchFamily="34" charset="0"/>
                <a:ea typeface="Calibri" panose="020F0502020204030204" pitchFamily="34" charset="0"/>
                <a:cs typeface="Calibri" panose="020F0502020204030204" pitchFamily="34" charset="0"/>
              </a:rPr>
              <a:t> show a fairly bimodal distribution, indicating that users experience two distinct ranges of internet speeds.</a:t>
            </a:r>
          </a:p>
          <a:p>
            <a:pPr marL="342900" lvl="0" indent="-342900">
              <a:buFont typeface="+mj-lt"/>
              <a:buAutoNum type="arabicParenR"/>
            </a:pPr>
            <a:endParaRPr lang="en-IN" sz="400" dirty="0">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arenR"/>
            </a:pPr>
            <a:r>
              <a:rPr lang="en-IN" sz="1300" dirty="0" err="1">
                <a:latin typeface="Calibri" panose="020F0502020204030204" pitchFamily="34" charset="0"/>
                <a:ea typeface="Calibri" panose="020F0502020204030204" pitchFamily="34" charset="0"/>
                <a:cs typeface="Calibri" panose="020F0502020204030204" pitchFamily="34" charset="0"/>
              </a:rPr>
              <a:t>Latency_ms</a:t>
            </a:r>
            <a:r>
              <a:rPr lang="en-IN" sz="1300" dirty="0">
                <a:latin typeface="Calibri" panose="020F0502020204030204" pitchFamily="34" charset="0"/>
                <a:ea typeface="Calibri" panose="020F0502020204030204" pitchFamily="34" charset="0"/>
                <a:cs typeface="Calibri" panose="020F0502020204030204" pitchFamily="34" charset="0"/>
              </a:rPr>
              <a:t>, </a:t>
            </a:r>
            <a:r>
              <a:rPr lang="en-IN" sz="1300" dirty="0" err="1">
                <a:latin typeface="Calibri" panose="020F0502020204030204" pitchFamily="34" charset="0"/>
                <a:ea typeface="Calibri" panose="020F0502020204030204" pitchFamily="34" charset="0"/>
                <a:cs typeface="Calibri" panose="020F0502020204030204" pitchFamily="34" charset="0"/>
              </a:rPr>
              <a:t>Jitter_ms</a:t>
            </a:r>
            <a:r>
              <a:rPr lang="en-IN" sz="1300" dirty="0">
                <a:latin typeface="Calibri" panose="020F0502020204030204" pitchFamily="34" charset="0"/>
                <a:ea typeface="Calibri" panose="020F0502020204030204" pitchFamily="34" charset="0"/>
                <a:cs typeface="Calibri" panose="020F0502020204030204" pitchFamily="34" charset="0"/>
              </a:rPr>
              <a:t>, and </a:t>
            </a:r>
            <a:r>
              <a:rPr lang="en-IN" sz="1300" dirty="0" err="1">
                <a:latin typeface="Calibri" panose="020F0502020204030204" pitchFamily="34" charset="0"/>
                <a:ea typeface="Calibri" panose="020F0502020204030204" pitchFamily="34" charset="0"/>
                <a:cs typeface="Calibri" panose="020F0502020204030204" pitchFamily="34" charset="0"/>
              </a:rPr>
              <a:t>PacketLoss</a:t>
            </a:r>
            <a:r>
              <a:rPr lang="en-IN" sz="1300" dirty="0">
                <a:latin typeface="Calibri" panose="020F0502020204030204" pitchFamily="34" charset="0"/>
                <a:ea typeface="Calibri" panose="020F0502020204030204" pitchFamily="34" charset="0"/>
                <a:cs typeface="Calibri" panose="020F0502020204030204" pitchFamily="34" charset="0"/>
              </a:rPr>
              <a:t>_% are right-skewed, showing that most observations have low values, while a few have high values — representing occasional poor network performance.</a:t>
            </a:r>
          </a:p>
          <a:p>
            <a:pPr marL="342900" lvl="0" indent="-342900">
              <a:buFont typeface="+mj-lt"/>
              <a:buAutoNum type="arabicParenR"/>
            </a:pPr>
            <a:endParaRPr lang="en-IN" sz="400" dirty="0">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arenR"/>
            </a:pPr>
            <a:r>
              <a:rPr lang="en-IN" sz="1300" dirty="0">
                <a:latin typeface="Calibri" panose="020F0502020204030204" pitchFamily="34" charset="0"/>
                <a:ea typeface="Calibri" panose="020F0502020204030204" pitchFamily="34" charset="0"/>
                <a:cs typeface="Calibri" panose="020F0502020204030204" pitchFamily="34" charset="0"/>
              </a:rPr>
              <a:t>The peaks near lower values in latency, jitter, and packet loss suggest that network conditions are generally stable for most users.</a:t>
            </a:r>
          </a:p>
          <a:p>
            <a:pPr marL="342900" lvl="0" indent="-342900">
              <a:buFont typeface="+mj-lt"/>
              <a:buAutoNum type="arabicParenR"/>
            </a:pPr>
            <a:endParaRPr lang="en-IN" sz="400" dirty="0">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arenR"/>
            </a:pPr>
            <a:r>
              <a:rPr lang="en-IN" sz="1300" dirty="0">
                <a:latin typeface="Calibri" panose="020F0502020204030204" pitchFamily="34" charset="0"/>
                <a:ea typeface="Calibri" panose="020F0502020204030204" pitchFamily="34" charset="0"/>
                <a:cs typeface="Calibri" panose="020F0502020204030204" pitchFamily="34" charset="0"/>
              </a:rPr>
              <a:t>Overall, the data distributions indicate that the majority of users experience good network quality, but there are instances of high latency and packet loss that may cause downtime or reduced performance.</a:t>
            </a:r>
          </a:p>
        </p:txBody>
      </p:sp>
      <p:pic>
        <p:nvPicPr>
          <p:cNvPr id="2" name="Picture 1">
            <a:extLst>
              <a:ext uri="{FF2B5EF4-FFF2-40B4-BE49-F238E27FC236}">
                <a16:creationId xmlns:a16="http://schemas.microsoft.com/office/drawing/2014/main" id="{0FFF14EE-8F16-E619-9586-4E88F8371EC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8977" y="625536"/>
            <a:ext cx="10098059" cy="3121381"/>
          </a:xfrm>
          <a:prstGeom prst="rect">
            <a:avLst/>
          </a:prstGeom>
          <a:noFill/>
          <a:ln w="12700">
            <a:solidFill>
              <a:schemeClr val="tx1"/>
            </a:solidFill>
          </a:ln>
        </p:spPr>
      </p:pic>
    </p:spTree>
    <p:extLst>
      <p:ext uri="{BB962C8B-B14F-4D97-AF65-F5344CB8AC3E}">
        <p14:creationId xmlns:p14="http://schemas.microsoft.com/office/powerpoint/2010/main" val="2953464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BBEB0F98-B975-9AF4-30C3-D163DAD5DA0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E7A87BC-B306-1369-1C92-54709B190D50}"/>
              </a:ext>
            </a:extLst>
          </p:cNvPr>
          <p:cNvSpPr>
            <a:spLocks noGrp="1"/>
          </p:cNvSpPr>
          <p:nvPr>
            <p:ph type="body" idx="1"/>
          </p:nvPr>
        </p:nvSpPr>
        <p:spPr>
          <a:xfrm>
            <a:off x="2810929" y="59262"/>
            <a:ext cx="6137135" cy="543765"/>
          </a:xfrm>
        </p:spPr>
        <p:txBody>
          <a:bodyPr>
            <a:normAutofit/>
          </a:bodyPr>
          <a:lstStyle/>
          <a:p>
            <a:pPr algn="ctr"/>
            <a:r>
              <a:rPr lang="en-US" b="1" dirty="0">
                <a:solidFill>
                  <a:srgbClr val="FF0000"/>
                </a:solidFill>
                <a:latin typeface="Cambria" panose="02040503050406030204" pitchFamily="18" charset="0"/>
                <a:ea typeface="Cambria" panose="02040503050406030204" pitchFamily="18" charset="0"/>
              </a:rPr>
              <a:t>Boxplots: </a:t>
            </a:r>
            <a:r>
              <a:rPr lang="en-US" b="1" dirty="0">
                <a:latin typeface="Cambria" panose="02040503050406030204" pitchFamily="18" charset="0"/>
                <a:ea typeface="Cambria" panose="02040503050406030204" pitchFamily="18" charset="0"/>
              </a:rPr>
              <a:t>Network Performance Metrics </a:t>
            </a:r>
            <a:endParaRPr lang="en-IN" dirty="0">
              <a:latin typeface="Cambria" panose="02040503050406030204" pitchFamily="18" charset="0"/>
              <a:ea typeface="Cambria" panose="02040503050406030204" pitchFamily="18" charset="0"/>
            </a:endParaRPr>
          </a:p>
        </p:txBody>
      </p:sp>
      <p:pic>
        <p:nvPicPr>
          <p:cNvPr id="4" name="Picture 3" descr="A group of blue squares&#10;&#10;AI-generated content may be incorrect.">
            <a:extLst>
              <a:ext uri="{FF2B5EF4-FFF2-40B4-BE49-F238E27FC236}">
                <a16:creationId xmlns:a16="http://schemas.microsoft.com/office/drawing/2014/main" id="{F57692AA-6BED-E9FD-67AF-A56A6A1E2C4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2009" y="864541"/>
            <a:ext cx="6484720" cy="5153703"/>
          </a:xfrm>
          <a:prstGeom prst="rect">
            <a:avLst/>
          </a:prstGeom>
          <a:noFill/>
          <a:ln w="12700">
            <a:solidFill>
              <a:schemeClr val="tx1"/>
            </a:solidFill>
          </a:ln>
        </p:spPr>
      </p:pic>
      <p:sp>
        <p:nvSpPr>
          <p:cNvPr id="5" name="TextBox 4">
            <a:extLst>
              <a:ext uri="{FF2B5EF4-FFF2-40B4-BE49-F238E27FC236}">
                <a16:creationId xmlns:a16="http://schemas.microsoft.com/office/drawing/2014/main" id="{80AC65CE-09EC-33D1-8B23-AFC6AEF3AD33}"/>
              </a:ext>
            </a:extLst>
          </p:cNvPr>
          <p:cNvSpPr txBox="1"/>
          <p:nvPr/>
        </p:nvSpPr>
        <p:spPr>
          <a:xfrm>
            <a:off x="7389845" y="712210"/>
            <a:ext cx="4049486" cy="5570756"/>
          </a:xfrm>
          <a:prstGeom prst="rect">
            <a:avLst/>
          </a:prstGeom>
          <a:noFill/>
        </p:spPr>
        <p:txBody>
          <a:bodyPr wrap="square">
            <a:spAutoFit/>
          </a:bodyPr>
          <a:lstStyle/>
          <a:p>
            <a:pPr lvl="0"/>
            <a:r>
              <a:rPr lang="en-IN" sz="1400" b="1" dirty="0">
                <a:latin typeface="Calibri" panose="020F0502020204030204" pitchFamily="34" charset="0"/>
                <a:ea typeface="Calibri" panose="020F0502020204030204" pitchFamily="34" charset="0"/>
                <a:cs typeface="Calibri" panose="020F0502020204030204" pitchFamily="34" charset="0"/>
              </a:rPr>
              <a:t>Conclusion:</a:t>
            </a:r>
            <a:endParaRPr lang="en-IN" sz="1400" dirty="0">
              <a:latin typeface="Calibri" panose="020F0502020204030204" pitchFamily="34" charset="0"/>
              <a:ea typeface="Calibri" panose="020F0502020204030204" pitchFamily="34" charset="0"/>
              <a:cs typeface="Calibri" panose="020F0502020204030204" pitchFamily="34" charset="0"/>
            </a:endParaRPr>
          </a:p>
          <a:p>
            <a:pPr lvl="0"/>
            <a:endParaRPr lang="en-IN" sz="800" dirty="0">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arenR"/>
            </a:pPr>
            <a:r>
              <a:rPr lang="en-IN" sz="1300" dirty="0">
                <a:latin typeface="Calibri" panose="020F0502020204030204" pitchFamily="34" charset="0"/>
                <a:ea typeface="Calibri" panose="020F0502020204030204" pitchFamily="34" charset="0"/>
                <a:cs typeface="Calibri" panose="020F0502020204030204" pitchFamily="34" charset="0"/>
              </a:rPr>
              <a:t>The boxplots represent the spread and presence of outliers in key numerical variables such as </a:t>
            </a:r>
            <a:r>
              <a:rPr lang="en-IN" sz="1300" dirty="0" err="1">
                <a:latin typeface="Calibri" panose="020F0502020204030204" pitchFamily="34" charset="0"/>
                <a:ea typeface="Calibri" panose="020F0502020204030204" pitchFamily="34" charset="0"/>
                <a:cs typeface="Calibri" panose="020F0502020204030204" pitchFamily="34" charset="0"/>
              </a:rPr>
              <a:t>DownloadSpeed_Mbps</a:t>
            </a:r>
            <a:r>
              <a:rPr lang="en-IN" sz="1300" dirty="0">
                <a:latin typeface="Calibri" panose="020F0502020204030204" pitchFamily="34" charset="0"/>
                <a:ea typeface="Calibri" panose="020F0502020204030204" pitchFamily="34" charset="0"/>
                <a:cs typeface="Calibri" panose="020F0502020204030204" pitchFamily="34" charset="0"/>
              </a:rPr>
              <a:t>, </a:t>
            </a:r>
            <a:r>
              <a:rPr lang="en-IN" sz="1300" dirty="0" err="1">
                <a:latin typeface="Calibri" panose="020F0502020204030204" pitchFamily="34" charset="0"/>
                <a:ea typeface="Calibri" panose="020F0502020204030204" pitchFamily="34" charset="0"/>
                <a:cs typeface="Calibri" panose="020F0502020204030204" pitchFamily="34" charset="0"/>
              </a:rPr>
              <a:t>UploadSpeed_Mbps</a:t>
            </a:r>
            <a:r>
              <a:rPr lang="en-IN" sz="1300" dirty="0">
                <a:latin typeface="Calibri" panose="020F0502020204030204" pitchFamily="34" charset="0"/>
                <a:ea typeface="Calibri" panose="020F0502020204030204" pitchFamily="34" charset="0"/>
                <a:cs typeface="Calibri" panose="020F0502020204030204" pitchFamily="34" charset="0"/>
              </a:rPr>
              <a:t>, </a:t>
            </a:r>
            <a:r>
              <a:rPr lang="en-IN" sz="1300" dirty="0" err="1">
                <a:latin typeface="Calibri" panose="020F0502020204030204" pitchFamily="34" charset="0"/>
                <a:ea typeface="Calibri" panose="020F0502020204030204" pitchFamily="34" charset="0"/>
                <a:cs typeface="Calibri" panose="020F0502020204030204" pitchFamily="34" charset="0"/>
              </a:rPr>
              <a:t>Latency_ms</a:t>
            </a:r>
            <a:r>
              <a:rPr lang="en-IN" sz="1300" dirty="0">
                <a:latin typeface="Calibri" panose="020F0502020204030204" pitchFamily="34" charset="0"/>
                <a:ea typeface="Calibri" panose="020F0502020204030204" pitchFamily="34" charset="0"/>
                <a:cs typeface="Calibri" panose="020F0502020204030204" pitchFamily="34" charset="0"/>
              </a:rPr>
              <a:t>, </a:t>
            </a:r>
            <a:r>
              <a:rPr lang="en-IN" sz="1300" dirty="0" err="1">
                <a:latin typeface="Calibri" panose="020F0502020204030204" pitchFamily="34" charset="0"/>
                <a:ea typeface="Calibri" panose="020F0502020204030204" pitchFamily="34" charset="0"/>
                <a:cs typeface="Calibri" panose="020F0502020204030204" pitchFamily="34" charset="0"/>
              </a:rPr>
              <a:t>Jitter_ms</a:t>
            </a:r>
            <a:r>
              <a:rPr lang="en-IN" sz="1300" dirty="0">
                <a:latin typeface="Calibri" panose="020F0502020204030204" pitchFamily="34" charset="0"/>
                <a:ea typeface="Calibri" panose="020F0502020204030204" pitchFamily="34" charset="0"/>
                <a:cs typeface="Calibri" panose="020F0502020204030204" pitchFamily="34" charset="0"/>
              </a:rPr>
              <a:t>, and </a:t>
            </a:r>
            <a:r>
              <a:rPr lang="en-IN" sz="1300" dirty="0" err="1">
                <a:latin typeface="Calibri" panose="020F0502020204030204" pitchFamily="34" charset="0"/>
                <a:ea typeface="Calibri" panose="020F0502020204030204" pitchFamily="34" charset="0"/>
                <a:cs typeface="Calibri" panose="020F0502020204030204" pitchFamily="34" charset="0"/>
              </a:rPr>
              <a:t>PacketLoss</a:t>
            </a:r>
            <a:r>
              <a:rPr lang="en-IN" sz="1300" dirty="0">
                <a:latin typeface="Calibri" panose="020F0502020204030204" pitchFamily="34" charset="0"/>
                <a:ea typeface="Calibri" panose="020F0502020204030204" pitchFamily="34" charset="0"/>
                <a:cs typeface="Calibri" panose="020F0502020204030204" pitchFamily="34" charset="0"/>
              </a:rPr>
              <a:t>_%.</a:t>
            </a:r>
          </a:p>
          <a:p>
            <a:pPr marL="228600" lvl="0" indent="-228600">
              <a:buFont typeface="+mj-lt"/>
              <a:buAutoNum type="arabicParenR"/>
            </a:pPr>
            <a:endParaRPr lang="en-IN" sz="800" dirty="0">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arenR"/>
            </a:pPr>
            <a:r>
              <a:rPr lang="en-IN" sz="1300" dirty="0" err="1">
                <a:latin typeface="Calibri" panose="020F0502020204030204" pitchFamily="34" charset="0"/>
                <a:ea typeface="Calibri" panose="020F0502020204030204" pitchFamily="34" charset="0"/>
                <a:cs typeface="Calibri" panose="020F0502020204030204" pitchFamily="34" charset="0"/>
              </a:rPr>
              <a:t>DownloadSpeed_Mbps</a:t>
            </a:r>
            <a:r>
              <a:rPr lang="en-IN" sz="1300" dirty="0">
                <a:latin typeface="Calibri" panose="020F0502020204030204" pitchFamily="34" charset="0"/>
                <a:ea typeface="Calibri" panose="020F0502020204030204" pitchFamily="34" charset="0"/>
                <a:cs typeface="Calibri" panose="020F0502020204030204" pitchFamily="34" charset="0"/>
              </a:rPr>
              <a:t> and </a:t>
            </a:r>
            <a:r>
              <a:rPr lang="en-IN" sz="1300" dirty="0" err="1">
                <a:latin typeface="Calibri" panose="020F0502020204030204" pitchFamily="34" charset="0"/>
                <a:ea typeface="Calibri" panose="020F0502020204030204" pitchFamily="34" charset="0"/>
                <a:cs typeface="Calibri" panose="020F0502020204030204" pitchFamily="34" charset="0"/>
              </a:rPr>
              <a:t>UploadSpeed_Mbps</a:t>
            </a:r>
            <a:r>
              <a:rPr lang="en-IN" sz="1300" dirty="0">
                <a:latin typeface="Calibri" panose="020F0502020204030204" pitchFamily="34" charset="0"/>
                <a:ea typeface="Calibri" panose="020F0502020204030204" pitchFamily="34" charset="0"/>
                <a:cs typeface="Calibri" panose="020F0502020204030204" pitchFamily="34" charset="0"/>
              </a:rPr>
              <a:t> show a fairly symmetric distribution with few or no extreme outliers, indicating stable internet speed values.</a:t>
            </a:r>
          </a:p>
          <a:p>
            <a:pPr marL="228600" lvl="0" indent="-228600">
              <a:buFont typeface="+mj-lt"/>
              <a:buAutoNum type="arabicParenR"/>
            </a:pPr>
            <a:endParaRPr lang="en-IN" sz="800" dirty="0">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arenR"/>
            </a:pPr>
            <a:r>
              <a:rPr lang="en-IN" sz="1300" dirty="0" err="1">
                <a:latin typeface="Calibri" panose="020F0502020204030204" pitchFamily="34" charset="0"/>
                <a:ea typeface="Calibri" panose="020F0502020204030204" pitchFamily="34" charset="0"/>
                <a:cs typeface="Calibri" panose="020F0502020204030204" pitchFamily="34" charset="0"/>
              </a:rPr>
              <a:t>Latency_ms</a:t>
            </a:r>
            <a:r>
              <a:rPr lang="en-IN" sz="1300" dirty="0">
                <a:latin typeface="Calibri" panose="020F0502020204030204" pitchFamily="34" charset="0"/>
                <a:ea typeface="Calibri" panose="020F0502020204030204" pitchFamily="34" charset="0"/>
                <a:cs typeface="Calibri" panose="020F0502020204030204" pitchFamily="34" charset="0"/>
              </a:rPr>
              <a:t>, </a:t>
            </a:r>
            <a:r>
              <a:rPr lang="en-IN" sz="1300" dirty="0" err="1">
                <a:latin typeface="Calibri" panose="020F0502020204030204" pitchFamily="34" charset="0"/>
                <a:ea typeface="Calibri" panose="020F0502020204030204" pitchFamily="34" charset="0"/>
                <a:cs typeface="Calibri" panose="020F0502020204030204" pitchFamily="34" charset="0"/>
              </a:rPr>
              <a:t>Jitter_ms</a:t>
            </a:r>
            <a:r>
              <a:rPr lang="en-IN" sz="1300" dirty="0">
                <a:latin typeface="Calibri" panose="020F0502020204030204" pitchFamily="34" charset="0"/>
                <a:ea typeface="Calibri" panose="020F0502020204030204" pitchFamily="34" charset="0"/>
                <a:cs typeface="Calibri" panose="020F0502020204030204" pitchFamily="34" charset="0"/>
              </a:rPr>
              <a:t>, and </a:t>
            </a:r>
            <a:r>
              <a:rPr lang="en-IN" sz="1300" dirty="0" err="1">
                <a:latin typeface="Calibri" panose="020F0502020204030204" pitchFamily="34" charset="0"/>
                <a:ea typeface="Calibri" panose="020F0502020204030204" pitchFamily="34" charset="0"/>
                <a:cs typeface="Calibri" panose="020F0502020204030204" pitchFamily="34" charset="0"/>
              </a:rPr>
              <a:t>PacketLoss</a:t>
            </a:r>
            <a:r>
              <a:rPr lang="en-IN" sz="1300" dirty="0">
                <a:latin typeface="Calibri" panose="020F0502020204030204" pitchFamily="34" charset="0"/>
                <a:ea typeface="Calibri" panose="020F0502020204030204" pitchFamily="34" charset="0"/>
                <a:cs typeface="Calibri" panose="020F0502020204030204" pitchFamily="34" charset="0"/>
              </a:rPr>
              <a:t>_% contain several outliers on the higher side, showing occasional spikes in delay, jitter, and packet loss.</a:t>
            </a:r>
          </a:p>
          <a:p>
            <a:pPr marL="228600" lvl="0" indent="-228600">
              <a:buFont typeface="+mj-lt"/>
              <a:buAutoNum type="arabicParenR"/>
            </a:pPr>
            <a:endParaRPr lang="en-IN" sz="800" dirty="0">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arenR"/>
            </a:pPr>
            <a:r>
              <a:rPr lang="en-IN" sz="1300" dirty="0">
                <a:latin typeface="Calibri" panose="020F0502020204030204" pitchFamily="34" charset="0"/>
                <a:ea typeface="Calibri" panose="020F0502020204030204" pitchFamily="34" charset="0"/>
                <a:cs typeface="Calibri" panose="020F0502020204030204" pitchFamily="34" charset="0"/>
              </a:rPr>
              <a:t>The median values of these variables lie toward the lower end, suggesting that most users experience good network performance most of the time.</a:t>
            </a:r>
          </a:p>
          <a:p>
            <a:pPr marL="228600" lvl="0" indent="-228600">
              <a:buFont typeface="+mj-lt"/>
              <a:buAutoNum type="arabicParenR"/>
            </a:pPr>
            <a:endParaRPr lang="en-IN" sz="800" dirty="0">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arenR"/>
            </a:pPr>
            <a:r>
              <a:rPr lang="en-IN" sz="1300" dirty="0">
                <a:latin typeface="Calibri" panose="020F0502020204030204" pitchFamily="34" charset="0"/>
                <a:ea typeface="Calibri" panose="020F0502020204030204" pitchFamily="34" charset="0"/>
                <a:cs typeface="Calibri" panose="020F0502020204030204" pitchFamily="34" charset="0"/>
              </a:rPr>
              <a:t>The presence of high-end outliers may correspond to rare instances of poor network conditions or high downtime events.</a:t>
            </a:r>
          </a:p>
          <a:p>
            <a:pPr marL="228600" lvl="0" indent="-228600">
              <a:buFont typeface="+mj-lt"/>
              <a:buAutoNum type="arabicParenR"/>
            </a:pPr>
            <a:endParaRPr lang="en-IN" sz="800" dirty="0">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arenR"/>
            </a:pPr>
            <a:r>
              <a:rPr lang="en-IN" sz="1300" dirty="0">
                <a:latin typeface="Calibri" panose="020F0502020204030204" pitchFamily="34" charset="0"/>
                <a:ea typeface="Calibri" panose="020F0502020204030204" pitchFamily="34" charset="0"/>
                <a:cs typeface="Calibri" panose="020F0502020204030204" pitchFamily="34" charset="0"/>
              </a:rPr>
              <a:t>Overall, the boxplots highlight that while the network performance is generally consistent, some extreme values exist that could influence model training if not properly handled.</a:t>
            </a:r>
          </a:p>
          <a:p>
            <a:pPr marL="342900" lvl="0" indent="-342900">
              <a:buFont typeface="+mj-lt"/>
              <a:buAutoNum type="arabicParenR"/>
            </a:pPr>
            <a:endParaRPr lang="en-IN"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25751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alpha val="50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D5917D-DF7F-49D4-3D07-8130742413FE}"/>
              </a:ext>
            </a:extLst>
          </p:cNvPr>
          <p:cNvSpPr>
            <a:spLocks noGrp="1"/>
          </p:cNvSpPr>
          <p:nvPr>
            <p:ph type="body" idx="1"/>
          </p:nvPr>
        </p:nvSpPr>
        <p:spPr>
          <a:xfrm>
            <a:off x="3230245" y="18662"/>
            <a:ext cx="5731510" cy="429658"/>
          </a:xfrm>
        </p:spPr>
        <p:txBody>
          <a:bodyPr>
            <a:noAutofit/>
          </a:bodyPr>
          <a:lstStyle/>
          <a:p>
            <a:pPr algn="ctr"/>
            <a:r>
              <a:rPr lang="en-US" sz="2400" b="1" dirty="0">
                <a:solidFill>
                  <a:srgbClr val="FF0000"/>
                </a:solidFill>
                <a:effectLst/>
                <a:latin typeface="Cambria" panose="02040503050406030204" pitchFamily="18" charset="0"/>
                <a:ea typeface="Cambria" panose="02040503050406030204" pitchFamily="18" charset="0"/>
              </a:rPr>
              <a:t>Features</a:t>
            </a:r>
            <a:r>
              <a:rPr lang="en-US" sz="2400" b="1" dirty="0">
                <a:solidFill>
                  <a:srgbClr val="FF0000"/>
                </a:solidFill>
                <a:latin typeface="Cambria" panose="02040503050406030204" pitchFamily="18" charset="0"/>
                <a:ea typeface="Cambria" panose="02040503050406030204" pitchFamily="18" charset="0"/>
              </a:rPr>
              <a:t> </a:t>
            </a:r>
            <a:r>
              <a:rPr lang="en-US" sz="2400" b="1" dirty="0" err="1">
                <a:solidFill>
                  <a:srgbClr val="FF0000"/>
                </a:solidFill>
                <a:latin typeface="Cambria" panose="02040503050406030204" pitchFamily="18" charset="0"/>
                <a:ea typeface="Cambria" panose="02040503050406030204" pitchFamily="18" charset="0"/>
              </a:rPr>
              <a:t>Pairplot</a:t>
            </a:r>
            <a:endParaRPr lang="en-IN" sz="2400" dirty="0">
              <a:solidFill>
                <a:srgbClr val="FF0000"/>
              </a:solidFill>
              <a:latin typeface="Cambria" panose="02040503050406030204" pitchFamily="18" charset="0"/>
              <a:ea typeface="Cambria" panose="02040503050406030204" pitchFamily="18" charset="0"/>
            </a:endParaRPr>
          </a:p>
        </p:txBody>
      </p:sp>
      <p:pic>
        <p:nvPicPr>
          <p:cNvPr id="2" name="Picture 1" descr="A screenshot of a graph&#10;&#10;AI-generated content may be incorrect.">
            <a:extLst>
              <a:ext uri="{FF2B5EF4-FFF2-40B4-BE49-F238E27FC236}">
                <a16:creationId xmlns:a16="http://schemas.microsoft.com/office/drawing/2014/main" id="{22F99444-DA8C-EC3B-5DA8-AD36CA96336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9600" y="795655"/>
            <a:ext cx="5731510" cy="5266690"/>
          </a:xfrm>
          <a:prstGeom prst="rect">
            <a:avLst/>
          </a:prstGeom>
          <a:noFill/>
          <a:ln w="12700">
            <a:solidFill>
              <a:schemeClr val="tx1"/>
            </a:solidFill>
          </a:ln>
        </p:spPr>
      </p:pic>
      <p:sp>
        <p:nvSpPr>
          <p:cNvPr id="4" name="TextBox 3">
            <a:extLst>
              <a:ext uri="{FF2B5EF4-FFF2-40B4-BE49-F238E27FC236}">
                <a16:creationId xmlns:a16="http://schemas.microsoft.com/office/drawing/2014/main" id="{F23E9F8D-0FBD-4EC5-787B-5A7DFBF3B94C}"/>
              </a:ext>
            </a:extLst>
          </p:cNvPr>
          <p:cNvSpPr txBox="1"/>
          <p:nvPr/>
        </p:nvSpPr>
        <p:spPr>
          <a:xfrm>
            <a:off x="6736702" y="596168"/>
            <a:ext cx="4683967" cy="5740033"/>
          </a:xfrm>
          <a:prstGeom prst="rect">
            <a:avLst/>
          </a:prstGeom>
          <a:noFill/>
        </p:spPr>
        <p:txBody>
          <a:bodyPr wrap="square">
            <a:spAutoFit/>
          </a:bodyPr>
          <a:lstStyle/>
          <a:p>
            <a:pPr algn="just"/>
            <a:r>
              <a:rPr lang="en-US" sz="1400" b="1" dirty="0">
                <a:effectLst/>
                <a:latin typeface="Calibri" panose="020F0502020204030204" pitchFamily="34" charset="0"/>
                <a:ea typeface="Calibri" panose="020F0502020204030204" pitchFamily="34" charset="0"/>
                <a:cs typeface="Calibri" panose="020F0502020204030204" pitchFamily="34" charset="0"/>
              </a:rPr>
              <a:t>Conclusion:</a:t>
            </a:r>
          </a:p>
          <a:p>
            <a:pPr lvl="0"/>
            <a:endParaRPr lang="en-IN" sz="800" dirty="0">
              <a:latin typeface="Calibri" panose="020F0502020204030204" pitchFamily="34" charset="0"/>
              <a:ea typeface="Calibri" panose="020F0502020204030204" pitchFamily="34" charset="0"/>
              <a:cs typeface="Calibri" panose="020F0502020204030204" pitchFamily="34" charset="0"/>
            </a:endParaRPr>
          </a:p>
          <a:p>
            <a:pPr marL="228600" lvl="0" indent="-228600">
              <a:buFont typeface="+mj-lt"/>
              <a:buAutoNum type="arabicParenR"/>
            </a:pPr>
            <a:r>
              <a:rPr lang="en-IN" sz="1300" dirty="0">
                <a:latin typeface="Calibri" panose="020F0502020204030204" pitchFamily="34" charset="0"/>
                <a:ea typeface="Calibri" panose="020F0502020204030204" pitchFamily="34" charset="0"/>
                <a:cs typeface="Calibri" panose="020F0502020204030204" pitchFamily="34" charset="0"/>
              </a:rPr>
              <a:t>The </a:t>
            </a:r>
            <a:r>
              <a:rPr lang="en-IN" sz="1300" dirty="0" err="1">
                <a:latin typeface="Calibri" panose="020F0502020204030204" pitchFamily="34" charset="0"/>
                <a:ea typeface="Calibri" panose="020F0502020204030204" pitchFamily="34" charset="0"/>
                <a:cs typeface="Calibri" panose="020F0502020204030204" pitchFamily="34" charset="0"/>
              </a:rPr>
              <a:t>pairplot</a:t>
            </a:r>
            <a:r>
              <a:rPr lang="en-IN" sz="1300" dirty="0">
                <a:latin typeface="Calibri" panose="020F0502020204030204" pitchFamily="34" charset="0"/>
                <a:ea typeface="Calibri" panose="020F0502020204030204" pitchFamily="34" charset="0"/>
                <a:cs typeface="Calibri" panose="020F0502020204030204" pitchFamily="34" charset="0"/>
              </a:rPr>
              <a:t> visualizes the relationships between multiple numerical features such as </a:t>
            </a:r>
            <a:r>
              <a:rPr lang="en-IN" sz="1300" dirty="0" err="1">
                <a:latin typeface="Calibri" panose="020F0502020204030204" pitchFamily="34" charset="0"/>
                <a:ea typeface="Calibri" panose="020F0502020204030204" pitchFamily="34" charset="0"/>
                <a:cs typeface="Calibri" panose="020F0502020204030204" pitchFamily="34" charset="0"/>
              </a:rPr>
              <a:t>DownloadSpeed_Mbps</a:t>
            </a:r>
            <a:r>
              <a:rPr lang="en-IN" sz="1300" dirty="0">
                <a:latin typeface="Calibri" panose="020F0502020204030204" pitchFamily="34" charset="0"/>
                <a:ea typeface="Calibri" panose="020F0502020204030204" pitchFamily="34" charset="0"/>
                <a:cs typeface="Calibri" panose="020F0502020204030204" pitchFamily="34" charset="0"/>
              </a:rPr>
              <a:t>, </a:t>
            </a:r>
            <a:r>
              <a:rPr lang="en-IN" sz="1300" dirty="0" err="1">
                <a:latin typeface="Calibri" panose="020F0502020204030204" pitchFamily="34" charset="0"/>
                <a:ea typeface="Calibri" panose="020F0502020204030204" pitchFamily="34" charset="0"/>
                <a:cs typeface="Calibri" panose="020F0502020204030204" pitchFamily="34" charset="0"/>
              </a:rPr>
              <a:t>UploadSpeed_Mbps</a:t>
            </a:r>
            <a:r>
              <a:rPr lang="en-IN" sz="1300" dirty="0">
                <a:latin typeface="Calibri" panose="020F0502020204030204" pitchFamily="34" charset="0"/>
                <a:ea typeface="Calibri" panose="020F0502020204030204" pitchFamily="34" charset="0"/>
                <a:cs typeface="Calibri" panose="020F0502020204030204" pitchFamily="34" charset="0"/>
              </a:rPr>
              <a:t>, </a:t>
            </a:r>
            <a:r>
              <a:rPr lang="en-IN" sz="1300" dirty="0" err="1">
                <a:latin typeface="Calibri" panose="020F0502020204030204" pitchFamily="34" charset="0"/>
                <a:ea typeface="Calibri" panose="020F0502020204030204" pitchFamily="34" charset="0"/>
                <a:cs typeface="Calibri" panose="020F0502020204030204" pitchFamily="34" charset="0"/>
              </a:rPr>
              <a:t>Latency_ms</a:t>
            </a:r>
            <a:r>
              <a:rPr lang="en-IN" sz="1300" dirty="0">
                <a:latin typeface="Calibri" panose="020F0502020204030204" pitchFamily="34" charset="0"/>
                <a:ea typeface="Calibri" panose="020F0502020204030204" pitchFamily="34" charset="0"/>
                <a:cs typeface="Calibri" panose="020F0502020204030204" pitchFamily="34" charset="0"/>
              </a:rPr>
              <a:t>, </a:t>
            </a:r>
            <a:r>
              <a:rPr lang="en-IN" sz="1300" dirty="0" err="1">
                <a:latin typeface="Calibri" panose="020F0502020204030204" pitchFamily="34" charset="0"/>
                <a:ea typeface="Calibri" panose="020F0502020204030204" pitchFamily="34" charset="0"/>
                <a:cs typeface="Calibri" panose="020F0502020204030204" pitchFamily="34" charset="0"/>
              </a:rPr>
              <a:t>Jitter_ms</a:t>
            </a:r>
            <a:r>
              <a:rPr lang="en-IN" sz="1300" dirty="0">
                <a:latin typeface="Calibri" panose="020F0502020204030204" pitchFamily="34" charset="0"/>
                <a:ea typeface="Calibri" panose="020F0502020204030204" pitchFamily="34" charset="0"/>
                <a:cs typeface="Calibri" panose="020F0502020204030204" pitchFamily="34" charset="0"/>
              </a:rPr>
              <a:t>, </a:t>
            </a:r>
            <a:r>
              <a:rPr lang="en-IN" sz="1300" dirty="0" err="1">
                <a:latin typeface="Calibri" panose="020F0502020204030204" pitchFamily="34" charset="0"/>
                <a:ea typeface="Calibri" panose="020F0502020204030204" pitchFamily="34" charset="0"/>
                <a:cs typeface="Calibri" panose="020F0502020204030204" pitchFamily="34" charset="0"/>
              </a:rPr>
              <a:t>PacketLoss</a:t>
            </a:r>
            <a:r>
              <a:rPr lang="en-IN" sz="1300" dirty="0">
                <a:latin typeface="Calibri" panose="020F0502020204030204" pitchFamily="34" charset="0"/>
                <a:ea typeface="Calibri" panose="020F0502020204030204" pitchFamily="34" charset="0"/>
                <a:cs typeface="Calibri" panose="020F0502020204030204" pitchFamily="34" charset="0"/>
              </a:rPr>
              <a:t>_%, and others, categorized by different Downtime levels (</a:t>
            </a:r>
            <a:r>
              <a:rPr lang="en-IN" sz="1300" i="1" dirty="0">
                <a:latin typeface="Calibri" panose="020F0502020204030204" pitchFamily="34" charset="0"/>
                <a:ea typeface="Calibri" panose="020F0502020204030204" pitchFamily="34" charset="0"/>
                <a:cs typeface="Calibri" panose="020F0502020204030204" pitchFamily="34" charset="0"/>
              </a:rPr>
              <a:t>High</a:t>
            </a:r>
            <a:r>
              <a:rPr lang="en-IN" sz="1300" dirty="0">
                <a:latin typeface="Calibri" panose="020F0502020204030204" pitchFamily="34" charset="0"/>
                <a:ea typeface="Calibri" panose="020F0502020204030204" pitchFamily="34" charset="0"/>
                <a:cs typeface="Calibri" panose="020F0502020204030204" pitchFamily="34" charset="0"/>
              </a:rPr>
              <a:t>, </a:t>
            </a:r>
            <a:r>
              <a:rPr lang="en-IN" sz="1300" i="1" dirty="0">
                <a:latin typeface="Calibri" panose="020F0502020204030204" pitchFamily="34" charset="0"/>
                <a:ea typeface="Calibri" panose="020F0502020204030204" pitchFamily="34" charset="0"/>
                <a:cs typeface="Calibri" panose="020F0502020204030204" pitchFamily="34" charset="0"/>
              </a:rPr>
              <a:t>Moderate</a:t>
            </a:r>
            <a:r>
              <a:rPr lang="en-IN" sz="1300" dirty="0">
                <a:latin typeface="Calibri" panose="020F0502020204030204" pitchFamily="34" charset="0"/>
                <a:ea typeface="Calibri" panose="020F0502020204030204" pitchFamily="34" charset="0"/>
                <a:cs typeface="Calibri" panose="020F0502020204030204" pitchFamily="34" charset="0"/>
              </a:rPr>
              <a:t>, and </a:t>
            </a:r>
            <a:r>
              <a:rPr lang="en-IN" sz="1300" i="1" dirty="0">
                <a:latin typeface="Calibri" panose="020F0502020204030204" pitchFamily="34" charset="0"/>
                <a:ea typeface="Calibri" panose="020F0502020204030204" pitchFamily="34" charset="0"/>
                <a:cs typeface="Calibri" panose="020F0502020204030204" pitchFamily="34" charset="0"/>
              </a:rPr>
              <a:t>Low</a:t>
            </a:r>
            <a:r>
              <a:rPr lang="en-IN" sz="1300" dirty="0">
                <a:latin typeface="Calibri" panose="020F0502020204030204" pitchFamily="34" charset="0"/>
                <a:ea typeface="Calibri" panose="020F0502020204030204" pitchFamily="34" charset="0"/>
                <a:cs typeface="Calibri" panose="020F0502020204030204" pitchFamily="34" charset="0"/>
              </a:rPr>
              <a:t>).</a:t>
            </a:r>
          </a:p>
          <a:p>
            <a:pPr marL="228600" lvl="0" indent="-228600">
              <a:buFont typeface="+mj-lt"/>
              <a:buAutoNum type="arabicParenR"/>
            </a:pPr>
            <a:endParaRPr lang="en-IN" sz="800" dirty="0">
              <a:latin typeface="Calibri" panose="020F0502020204030204" pitchFamily="34" charset="0"/>
              <a:ea typeface="Calibri" panose="020F0502020204030204" pitchFamily="34" charset="0"/>
              <a:cs typeface="Calibri" panose="020F0502020204030204" pitchFamily="34" charset="0"/>
            </a:endParaRPr>
          </a:p>
          <a:p>
            <a:pPr marL="228600" lvl="0" indent="-228600">
              <a:buFont typeface="+mj-lt"/>
              <a:buAutoNum type="arabicParenR"/>
            </a:pPr>
            <a:r>
              <a:rPr lang="en-IN" sz="1300" dirty="0">
                <a:latin typeface="Calibri" panose="020F0502020204030204" pitchFamily="34" charset="0"/>
                <a:ea typeface="Calibri" panose="020F0502020204030204" pitchFamily="34" charset="0"/>
                <a:cs typeface="Calibri" panose="020F0502020204030204" pitchFamily="34" charset="0"/>
              </a:rPr>
              <a:t>There is a clear trend where </a:t>
            </a:r>
            <a:r>
              <a:rPr lang="en-IN" sz="1300" dirty="0" err="1">
                <a:latin typeface="Calibri" panose="020F0502020204030204" pitchFamily="34" charset="0"/>
                <a:ea typeface="Calibri" panose="020F0502020204030204" pitchFamily="34" charset="0"/>
                <a:cs typeface="Calibri" panose="020F0502020204030204" pitchFamily="34" charset="0"/>
              </a:rPr>
              <a:t>Low_Downtime</a:t>
            </a:r>
            <a:r>
              <a:rPr lang="en-IN" sz="1300" dirty="0">
                <a:latin typeface="Calibri" panose="020F0502020204030204" pitchFamily="34" charset="0"/>
                <a:ea typeface="Calibri" panose="020F0502020204030204" pitchFamily="34" charset="0"/>
                <a:cs typeface="Calibri" panose="020F0502020204030204" pitchFamily="34" charset="0"/>
              </a:rPr>
              <a:t> points (green) are generally associated with higher download and upload speeds and lower latency, jitter, and packet loss.</a:t>
            </a:r>
          </a:p>
          <a:p>
            <a:pPr marL="228600" lvl="0" indent="-228600">
              <a:buFont typeface="+mj-lt"/>
              <a:buAutoNum type="arabicParenR"/>
            </a:pPr>
            <a:endParaRPr lang="en-IN" sz="800" dirty="0">
              <a:latin typeface="Calibri" panose="020F0502020204030204" pitchFamily="34" charset="0"/>
              <a:ea typeface="Calibri" panose="020F0502020204030204" pitchFamily="34" charset="0"/>
              <a:cs typeface="Calibri" panose="020F0502020204030204" pitchFamily="34" charset="0"/>
            </a:endParaRPr>
          </a:p>
          <a:p>
            <a:pPr marL="228600" lvl="0" indent="-228600">
              <a:buFont typeface="+mj-lt"/>
              <a:buAutoNum type="arabicParenR"/>
            </a:pPr>
            <a:r>
              <a:rPr lang="en-IN" sz="1300" dirty="0">
                <a:latin typeface="Calibri" panose="020F0502020204030204" pitchFamily="34" charset="0"/>
                <a:ea typeface="Calibri" panose="020F0502020204030204" pitchFamily="34" charset="0"/>
                <a:cs typeface="Calibri" panose="020F0502020204030204" pitchFamily="34" charset="0"/>
              </a:rPr>
              <a:t>In contrast, </a:t>
            </a:r>
            <a:r>
              <a:rPr lang="en-IN" sz="1300" dirty="0" err="1">
                <a:latin typeface="Calibri" panose="020F0502020204030204" pitchFamily="34" charset="0"/>
                <a:ea typeface="Calibri" panose="020F0502020204030204" pitchFamily="34" charset="0"/>
                <a:cs typeface="Calibri" panose="020F0502020204030204" pitchFamily="34" charset="0"/>
              </a:rPr>
              <a:t>High_Downtime</a:t>
            </a:r>
            <a:r>
              <a:rPr lang="en-IN" sz="1300" dirty="0">
                <a:latin typeface="Calibri" panose="020F0502020204030204" pitchFamily="34" charset="0"/>
                <a:ea typeface="Calibri" panose="020F0502020204030204" pitchFamily="34" charset="0"/>
                <a:cs typeface="Calibri" panose="020F0502020204030204" pitchFamily="34" charset="0"/>
              </a:rPr>
              <a:t> points (red) are more concentrated in regions with low speeds and high latency/jitter, indicating poorer network performance.</a:t>
            </a:r>
          </a:p>
          <a:p>
            <a:pPr marL="228600" lvl="0" indent="-228600">
              <a:buFont typeface="+mj-lt"/>
              <a:buAutoNum type="arabicParenR"/>
            </a:pPr>
            <a:endParaRPr lang="en-IN" sz="800" dirty="0">
              <a:latin typeface="Calibri" panose="020F0502020204030204" pitchFamily="34" charset="0"/>
              <a:ea typeface="Calibri" panose="020F0502020204030204" pitchFamily="34" charset="0"/>
              <a:cs typeface="Calibri" panose="020F0502020204030204" pitchFamily="34" charset="0"/>
            </a:endParaRPr>
          </a:p>
          <a:p>
            <a:pPr marL="228600" lvl="0" indent="-228600">
              <a:buFont typeface="+mj-lt"/>
              <a:buAutoNum type="arabicParenR"/>
            </a:pPr>
            <a:r>
              <a:rPr lang="en-IN" sz="1300" dirty="0" err="1">
                <a:latin typeface="Calibri" panose="020F0502020204030204" pitchFamily="34" charset="0"/>
                <a:ea typeface="Calibri" panose="020F0502020204030204" pitchFamily="34" charset="0"/>
                <a:cs typeface="Calibri" panose="020F0502020204030204" pitchFamily="34" charset="0"/>
              </a:rPr>
              <a:t>Moderate_Downtime</a:t>
            </a:r>
            <a:r>
              <a:rPr lang="en-IN" sz="1300" dirty="0">
                <a:latin typeface="Calibri" panose="020F0502020204030204" pitchFamily="34" charset="0"/>
                <a:ea typeface="Calibri" panose="020F0502020204030204" pitchFamily="34" charset="0"/>
                <a:cs typeface="Calibri" panose="020F0502020204030204" pitchFamily="34" charset="0"/>
              </a:rPr>
              <a:t> points (orange) lie between the two, showing intermediate performance levels.</a:t>
            </a:r>
          </a:p>
          <a:p>
            <a:pPr marL="228600" lvl="0" indent="-228600">
              <a:buFont typeface="+mj-lt"/>
              <a:buAutoNum type="arabicParenR"/>
            </a:pPr>
            <a:endParaRPr lang="en-IN" sz="800" dirty="0">
              <a:latin typeface="Calibri" panose="020F0502020204030204" pitchFamily="34" charset="0"/>
              <a:ea typeface="Calibri" panose="020F0502020204030204" pitchFamily="34" charset="0"/>
              <a:cs typeface="Calibri" panose="020F0502020204030204" pitchFamily="34" charset="0"/>
            </a:endParaRPr>
          </a:p>
          <a:p>
            <a:pPr marL="228600" lvl="0" indent="-228600">
              <a:buFont typeface="+mj-lt"/>
              <a:buAutoNum type="arabicParenR"/>
            </a:pPr>
            <a:r>
              <a:rPr lang="en-IN" sz="1300" dirty="0">
                <a:latin typeface="Calibri" panose="020F0502020204030204" pitchFamily="34" charset="0"/>
                <a:ea typeface="Calibri" panose="020F0502020204030204" pitchFamily="34" charset="0"/>
                <a:cs typeface="Calibri" panose="020F0502020204030204" pitchFamily="34" charset="0"/>
              </a:rPr>
              <a:t>The plots confirm that network performance metrics are strongly related to downtime categories, supporting their importance as predictive features.</a:t>
            </a:r>
          </a:p>
          <a:p>
            <a:pPr marL="228600" lvl="0" indent="-228600">
              <a:buFont typeface="+mj-lt"/>
              <a:buAutoNum type="arabicParenR"/>
            </a:pPr>
            <a:endParaRPr lang="en-IN" sz="800" dirty="0">
              <a:latin typeface="Calibri" panose="020F0502020204030204" pitchFamily="34" charset="0"/>
              <a:ea typeface="Calibri" panose="020F0502020204030204" pitchFamily="34" charset="0"/>
              <a:cs typeface="Calibri" panose="020F0502020204030204" pitchFamily="34" charset="0"/>
            </a:endParaRPr>
          </a:p>
          <a:p>
            <a:pPr marL="228600" lvl="0" indent="-228600">
              <a:buFont typeface="+mj-lt"/>
              <a:buAutoNum type="arabicParenR"/>
            </a:pPr>
            <a:r>
              <a:rPr lang="en-IN" sz="1300" dirty="0">
                <a:latin typeface="Calibri" panose="020F0502020204030204" pitchFamily="34" charset="0"/>
                <a:ea typeface="Calibri" panose="020F0502020204030204" pitchFamily="34" charset="0"/>
                <a:cs typeface="Calibri" panose="020F0502020204030204" pitchFamily="34" charset="0"/>
              </a:rPr>
              <a:t>No strong linear relationships are visible among all features, suggesting that non-linear models (like Random Forest or </a:t>
            </a:r>
            <a:r>
              <a:rPr lang="en-IN" sz="1300" dirty="0" err="1">
                <a:latin typeface="Calibri" panose="020F0502020204030204" pitchFamily="34" charset="0"/>
                <a:ea typeface="Calibri" panose="020F0502020204030204" pitchFamily="34" charset="0"/>
                <a:cs typeface="Calibri" panose="020F0502020204030204" pitchFamily="34" charset="0"/>
              </a:rPr>
              <a:t>XGBoost</a:t>
            </a:r>
            <a:r>
              <a:rPr lang="en-IN" sz="1300" dirty="0">
                <a:latin typeface="Calibri" panose="020F0502020204030204" pitchFamily="34" charset="0"/>
                <a:ea typeface="Calibri" panose="020F0502020204030204" pitchFamily="34" charset="0"/>
                <a:cs typeface="Calibri" panose="020F0502020204030204" pitchFamily="34" charset="0"/>
              </a:rPr>
              <a:t>) may perform better.</a:t>
            </a:r>
          </a:p>
          <a:p>
            <a:pPr marL="228600" lvl="0" indent="-228600">
              <a:buFont typeface="+mj-lt"/>
              <a:buAutoNum type="arabicParenR"/>
            </a:pPr>
            <a:endParaRPr lang="en-IN" sz="800" dirty="0">
              <a:latin typeface="Calibri" panose="020F0502020204030204" pitchFamily="34" charset="0"/>
              <a:ea typeface="Calibri" panose="020F0502020204030204" pitchFamily="34" charset="0"/>
              <a:cs typeface="Calibri" panose="020F0502020204030204" pitchFamily="34" charset="0"/>
            </a:endParaRPr>
          </a:p>
          <a:p>
            <a:pPr marL="228600" lvl="0" indent="-228600">
              <a:buFont typeface="+mj-lt"/>
              <a:buAutoNum type="arabicParenR"/>
            </a:pPr>
            <a:r>
              <a:rPr lang="en-IN" sz="1300" dirty="0">
                <a:latin typeface="Calibri" panose="020F0502020204030204" pitchFamily="34" charset="0"/>
                <a:ea typeface="Calibri" panose="020F0502020204030204" pitchFamily="34" charset="0"/>
                <a:cs typeface="Calibri" panose="020F0502020204030204" pitchFamily="34" charset="0"/>
              </a:rPr>
              <a:t>Overall, the </a:t>
            </a:r>
            <a:r>
              <a:rPr lang="en-IN" sz="1300" dirty="0" err="1">
                <a:latin typeface="Calibri" panose="020F0502020204030204" pitchFamily="34" charset="0"/>
                <a:ea typeface="Calibri" panose="020F0502020204030204" pitchFamily="34" charset="0"/>
                <a:cs typeface="Calibri" panose="020F0502020204030204" pitchFamily="34" charset="0"/>
              </a:rPr>
              <a:t>pairplot</a:t>
            </a:r>
            <a:r>
              <a:rPr lang="en-IN" sz="1300" dirty="0">
                <a:latin typeface="Calibri" panose="020F0502020204030204" pitchFamily="34" charset="0"/>
                <a:ea typeface="Calibri" panose="020F0502020204030204" pitchFamily="34" charset="0"/>
                <a:cs typeface="Calibri" panose="020F0502020204030204" pitchFamily="34" charset="0"/>
              </a:rPr>
              <a:t> highlights clear separation patterns between classes, helping in understanding how performance metrics influence downtime classification.</a:t>
            </a:r>
          </a:p>
          <a:p>
            <a:pPr algn="just"/>
            <a:endParaRPr lang="en-US" sz="1200" b="1"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14853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E17C69-083E-241C-585B-6CF7D445B2D0}"/>
              </a:ext>
            </a:extLst>
          </p:cNvPr>
          <p:cNvSpPr>
            <a:spLocks noGrp="1"/>
          </p:cNvSpPr>
          <p:nvPr>
            <p:ph type="body" idx="1"/>
          </p:nvPr>
        </p:nvSpPr>
        <p:spPr>
          <a:xfrm>
            <a:off x="3959824" y="0"/>
            <a:ext cx="4272352" cy="473725"/>
          </a:xfrm>
        </p:spPr>
        <p:txBody>
          <a:bodyPr>
            <a:normAutofit/>
          </a:bodyPr>
          <a:lstStyle/>
          <a:p>
            <a:pPr algn="ctr"/>
            <a:r>
              <a:rPr lang="en-IN" sz="2400" b="1" dirty="0">
                <a:solidFill>
                  <a:srgbClr val="FF0000"/>
                </a:solidFill>
                <a:latin typeface="Cambria" panose="02040503050406030204" pitchFamily="18" charset="0"/>
                <a:ea typeface="Cambria" panose="02040503050406030204" pitchFamily="18" charset="0"/>
              </a:rPr>
              <a:t>Correlation Heatmap</a:t>
            </a:r>
          </a:p>
        </p:txBody>
      </p:sp>
      <p:sp>
        <p:nvSpPr>
          <p:cNvPr id="5" name="TextBox 4">
            <a:extLst>
              <a:ext uri="{FF2B5EF4-FFF2-40B4-BE49-F238E27FC236}">
                <a16:creationId xmlns:a16="http://schemas.microsoft.com/office/drawing/2014/main" id="{8B496C6E-021F-CC07-C535-119D336FFCF5}"/>
              </a:ext>
            </a:extLst>
          </p:cNvPr>
          <p:cNvSpPr txBox="1"/>
          <p:nvPr/>
        </p:nvSpPr>
        <p:spPr>
          <a:xfrm>
            <a:off x="8000817" y="625266"/>
            <a:ext cx="3394821" cy="5401479"/>
          </a:xfrm>
          <a:prstGeom prst="rect">
            <a:avLst/>
          </a:prstGeom>
          <a:noFill/>
        </p:spPr>
        <p:txBody>
          <a:bodyPr wrap="square">
            <a:spAutoFit/>
          </a:bodyPr>
          <a:lstStyle/>
          <a:p>
            <a:pPr algn="just"/>
            <a:r>
              <a:rPr lang="en-US" sz="1400" b="1" dirty="0">
                <a:effectLst/>
                <a:latin typeface="Calibri" panose="020F0502020204030204" pitchFamily="34" charset="0"/>
                <a:ea typeface="Calibri" panose="020F0502020204030204" pitchFamily="34" charset="0"/>
                <a:cs typeface="Calibri" panose="020F0502020204030204" pitchFamily="34" charset="0"/>
              </a:rPr>
              <a:t>Conclusion:</a:t>
            </a:r>
          </a:p>
          <a:p>
            <a:pPr algn="just"/>
            <a:endParaRPr lang="en-US" sz="800" b="1"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arenR"/>
            </a:pPr>
            <a:r>
              <a:rPr lang="en-IN" sz="1300" dirty="0">
                <a:latin typeface="Calibri" panose="020F0502020204030204" pitchFamily="34" charset="0"/>
                <a:ea typeface="Calibri" panose="020F0502020204030204" pitchFamily="34" charset="0"/>
                <a:cs typeface="Calibri" panose="020F0502020204030204" pitchFamily="34" charset="0"/>
              </a:rPr>
              <a:t>Strong Performance Link: Performance metrics like Latency, Jitter, </a:t>
            </a:r>
            <a:r>
              <a:rPr lang="en-IN" sz="1300" dirty="0" err="1">
                <a:latin typeface="Calibri" panose="020F0502020204030204" pitchFamily="34" charset="0"/>
                <a:ea typeface="Calibri" panose="020F0502020204030204" pitchFamily="34" charset="0"/>
                <a:cs typeface="Calibri" panose="020F0502020204030204" pitchFamily="34" charset="0"/>
              </a:rPr>
              <a:t>PacketLoss</a:t>
            </a:r>
            <a:r>
              <a:rPr lang="en-IN" sz="1300" dirty="0">
                <a:latin typeface="Calibri" panose="020F0502020204030204" pitchFamily="34" charset="0"/>
                <a:ea typeface="Calibri" panose="020F0502020204030204" pitchFamily="34" charset="0"/>
                <a:cs typeface="Calibri" panose="020F0502020204030204" pitchFamily="34" charset="0"/>
              </a:rPr>
              <a:t>_%, and Complaints are highly inter-correlated (0.90 to 0.93). They all collectively increase when the network is poor.</a:t>
            </a:r>
          </a:p>
          <a:p>
            <a:pPr marL="342900" lvl="0" indent="-342900">
              <a:buFont typeface="+mj-lt"/>
              <a:buAutoNum type="arabicParenR"/>
            </a:pPr>
            <a:endParaRPr lang="en-IN" sz="800" dirty="0">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arenR"/>
            </a:pPr>
            <a:r>
              <a:rPr lang="en-IN" sz="1300" dirty="0">
                <a:latin typeface="Calibri" panose="020F0502020204030204" pitchFamily="34" charset="0"/>
                <a:ea typeface="Calibri" panose="020F0502020204030204" pitchFamily="34" charset="0"/>
                <a:cs typeface="Calibri" panose="020F0502020204030204" pitchFamily="34" charset="0"/>
              </a:rPr>
              <a:t>Inverse Speed Relationship: </a:t>
            </a:r>
            <a:r>
              <a:rPr lang="en-IN" sz="1300" dirty="0" err="1">
                <a:latin typeface="Calibri" panose="020F0502020204030204" pitchFamily="34" charset="0"/>
                <a:ea typeface="Calibri" panose="020F0502020204030204" pitchFamily="34" charset="0"/>
                <a:cs typeface="Calibri" panose="020F0502020204030204" pitchFamily="34" charset="0"/>
              </a:rPr>
              <a:t>DownloadSpeed</a:t>
            </a:r>
            <a:r>
              <a:rPr lang="en-IN" sz="1300" dirty="0">
                <a:latin typeface="Calibri" panose="020F0502020204030204" pitchFamily="34" charset="0"/>
                <a:ea typeface="Calibri" panose="020F0502020204030204" pitchFamily="34" charset="0"/>
                <a:cs typeface="Calibri" panose="020F0502020204030204" pitchFamily="34" charset="0"/>
              </a:rPr>
              <a:t> and </a:t>
            </a:r>
            <a:r>
              <a:rPr lang="en-IN" sz="1300" dirty="0" err="1">
                <a:latin typeface="Calibri" panose="020F0502020204030204" pitchFamily="34" charset="0"/>
                <a:ea typeface="Calibri" panose="020F0502020204030204" pitchFamily="34" charset="0"/>
                <a:cs typeface="Calibri" panose="020F0502020204030204" pitchFamily="34" charset="0"/>
              </a:rPr>
              <a:t>UploadSpeed</a:t>
            </a:r>
            <a:r>
              <a:rPr lang="en-IN" sz="1300" dirty="0">
                <a:latin typeface="Calibri" panose="020F0502020204030204" pitchFamily="34" charset="0"/>
                <a:ea typeface="Calibri" panose="020F0502020204030204" pitchFamily="34" charset="0"/>
                <a:cs typeface="Calibri" panose="020F0502020204030204" pitchFamily="34" charset="0"/>
              </a:rPr>
              <a:t> are strongly negatively correlated (around -0.70 to -0.80) with all the poor performance indicators. High speed means low latency and few complaints, and vice-versa.</a:t>
            </a:r>
          </a:p>
          <a:p>
            <a:pPr marL="342900" lvl="0" indent="-342900">
              <a:buFont typeface="+mj-lt"/>
              <a:buAutoNum type="arabicParenR"/>
            </a:pPr>
            <a:endParaRPr lang="en-IN" sz="800" dirty="0">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arenR"/>
            </a:pPr>
            <a:r>
              <a:rPr lang="en-IN" sz="1300" dirty="0">
                <a:latin typeface="Calibri" panose="020F0502020204030204" pitchFamily="34" charset="0"/>
                <a:ea typeface="Calibri" panose="020F0502020204030204" pitchFamily="34" charset="0"/>
                <a:cs typeface="Calibri" panose="020F0502020204030204" pitchFamily="34" charset="0"/>
              </a:rPr>
              <a:t>Feature Importance: The most critical features for predicting downtime are the Latency, Jitter, and Packet Loss cluster. Their high multicollinearity suggests they represent a single underlying state of poor network quality.</a:t>
            </a:r>
          </a:p>
          <a:p>
            <a:pPr marL="342900" lvl="0" indent="-342900">
              <a:buFont typeface="+mj-lt"/>
              <a:buAutoNum type="arabicParenR"/>
            </a:pPr>
            <a:endParaRPr lang="en-IN" sz="800" dirty="0">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arenR"/>
            </a:pPr>
            <a:r>
              <a:rPr lang="en-IN" sz="1300" dirty="0">
                <a:latin typeface="Calibri" panose="020F0502020204030204" pitchFamily="34" charset="0"/>
                <a:ea typeface="Calibri" panose="020F0502020204030204" pitchFamily="34" charset="0"/>
                <a:cs typeface="Calibri" panose="020F0502020204030204" pitchFamily="34" charset="0"/>
              </a:rPr>
              <a:t>Temporal Features: Hour and Day are not significant linear predictors of downtime, indicating the cause of poor service is independent of the time of day.</a:t>
            </a:r>
          </a:p>
          <a:p>
            <a:pPr algn="just"/>
            <a:endParaRPr lang="en-US" sz="1300" b="1"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descr="A screenshot of a graph&#10;&#10;AI-generated content may be incorrect.">
            <a:extLst>
              <a:ext uri="{FF2B5EF4-FFF2-40B4-BE49-F238E27FC236}">
                <a16:creationId xmlns:a16="http://schemas.microsoft.com/office/drawing/2014/main" id="{65E209C2-31F9-D378-7412-C4008C4C10D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8407" y="625265"/>
            <a:ext cx="7204457" cy="5607583"/>
          </a:xfrm>
          <a:prstGeom prst="rect">
            <a:avLst/>
          </a:prstGeom>
          <a:noFill/>
          <a:ln w="12700">
            <a:solidFill>
              <a:schemeClr val="tx1"/>
            </a:solidFill>
          </a:ln>
        </p:spPr>
      </p:pic>
    </p:spTree>
    <p:extLst>
      <p:ext uri="{BB962C8B-B14F-4D97-AF65-F5344CB8AC3E}">
        <p14:creationId xmlns:p14="http://schemas.microsoft.com/office/powerpoint/2010/main" val="215048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2EF92-E898-644D-D1C4-3D42591B4B4F}"/>
            </a:ext>
          </a:extLst>
        </p:cNvPr>
        <p:cNvGrpSpPr/>
        <p:nvPr/>
      </p:nvGrpSpPr>
      <p:grpSpPr>
        <a:xfrm>
          <a:off x="0" y="0"/>
          <a:ext cx="0" cy="0"/>
          <a:chOff x="0" y="0"/>
          <a:chExt cx="0" cy="0"/>
        </a:xfrm>
      </p:grpSpPr>
      <p:sp>
        <p:nvSpPr>
          <p:cNvPr id="8" name="Text Placeholder 2">
            <a:extLst>
              <a:ext uri="{FF2B5EF4-FFF2-40B4-BE49-F238E27FC236}">
                <a16:creationId xmlns:a16="http://schemas.microsoft.com/office/drawing/2014/main" id="{9048D6DD-A2B7-8D13-8665-C253D1B91018}"/>
              </a:ext>
            </a:extLst>
          </p:cNvPr>
          <p:cNvSpPr>
            <a:spLocks noGrp="1"/>
          </p:cNvSpPr>
          <p:nvPr>
            <p:ph type="body" idx="1"/>
          </p:nvPr>
        </p:nvSpPr>
        <p:spPr>
          <a:xfrm>
            <a:off x="3006865" y="0"/>
            <a:ext cx="6178270" cy="543765"/>
          </a:xfrm>
        </p:spPr>
        <p:txBody>
          <a:bodyPr>
            <a:normAutofit/>
          </a:bodyPr>
          <a:lstStyle/>
          <a:p>
            <a:pPr algn="ctr"/>
            <a:r>
              <a:rPr lang="en-US" sz="2400" b="1" dirty="0">
                <a:solidFill>
                  <a:srgbClr val="FF0000"/>
                </a:solidFill>
                <a:latin typeface="Cambria" panose="02040503050406030204" pitchFamily="18" charset="0"/>
                <a:ea typeface="Cambria" panose="02040503050406030204" pitchFamily="18" charset="0"/>
              </a:rPr>
              <a:t>Handling Outliers</a:t>
            </a:r>
            <a:endParaRPr lang="en-IN" sz="2400" dirty="0">
              <a:solidFill>
                <a:srgbClr val="FF0000"/>
              </a:solidFill>
              <a:latin typeface="Cambria" panose="02040503050406030204" pitchFamily="18" charset="0"/>
              <a:ea typeface="Cambria" panose="02040503050406030204" pitchFamily="18" charset="0"/>
            </a:endParaRPr>
          </a:p>
        </p:txBody>
      </p:sp>
      <p:pic>
        <p:nvPicPr>
          <p:cNvPr id="2" name="Picture 1" descr="A screenshot of a computer&#10;&#10;AI-generated content may be incorrect.">
            <a:extLst>
              <a:ext uri="{FF2B5EF4-FFF2-40B4-BE49-F238E27FC236}">
                <a16:creationId xmlns:a16="http://schemas.microsoft.com/office/drawing/2014/main" id="{69BE3B3C-9394-FAE0-037E-8EF2FD32EC9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8836" y="680840"/>
            <a:ext cx="10467857" cy="3872499"/>
          </a:xfrm>
          <a:prstGeom prst="rect">
            <a:avLst/>
          </a:prstGeom>
          <a:noFill/>
          <a:ln w="12700">
            <a:solidFill>
              <a:schemeClr val="tx1"/>
            </a:solidFill>
          </a:ln>
        </p:spPr>
      </p:pic>
      <p:sp>
        <p:nvSpPr>
          <p:cNvPr id="3" name="TextBox 2">
            <a:extLst>
              <a:ext uri="{FF2B5EF4-FFF2-40B4-BE49-F238E27FC236}">
                <a16:creationId xmlns:a16="http://schemas.microsoft.com/office/drawing/2014/main" id="{C36D98A3-C5FD-7D23-9B41-FDEE43BC8234}"/>
              </a:ext>
            </a:extLst>
          </p:cNvPr>
          <p:cNvSpPr txBox="1"/>
          <p:nvPr/>
        </p:nvSpPr>
        <p:spPr>
          <a:xfrm>
            <a:off x="868836" y="4578442"/>
            <a:ext cx="10467857" cy="1692771"/>
          </a:xfrm>
          <a:prstGeom prst="rect">
            <a:avLst/>
          </a:prstGeom>
          <a:noFill/>
        </p:spPr>
        <p:txBody>
          <a:bodyPr wrap="square">
            <a:spAutoFit/>
          </a:bodyPr>
          <a:lstStyle/>
          <a:p>
            <a:r>
              <a:rPr lang="en-IN" sz="1400" b="1" dirty="0">
                <a:latin typeface="Calibri" panose="020F0502020204030204" pitchFamily="34" charset="0"/>
                <a:ea typeface="Calibri" panose="020F0502020204030204" pitchFamily="34" charset="0"/>
                <a:cs typeface="Calibri" panose="020F0502020204030204" pitchFamily="34" charset="0"/>
              </a:rPr>
              <a:t>Conclusions:</a:t>
            </a:r>
          </a:p>
          <a:p>
            <a:pPr lvl="0"/>
            <a:endParaRPr lang="en-IN" sz="600" dirty="0">
              <a:latin typeface="Calibri" panose="020F0502020204030204" pitchFamily="34" charset="0"/>
              <a:ea typeface="Calibri" panose="020F0502020204030204" pitchFamily="34" charset="0"/>
              <a:cs typeface="Calibri" panose="020F0502020204030204" pitchFamily="34" charset="0"/>
            </a:endParaRPr>
          </a:p>
          <a:p>
            <a:pPr marL="228600" lvl="0" indent="-228600">
              <a:buFont typeface="+mj-lt"/>
              <a:buAutoNum type="arabicParenR"/>
            </a:pPr>
            <a:r>
              <a:rPr lang="en-US" sz="1400" dirty="0">
                <a:latin typeface="Calibri" panose="020F0502020204030204" pitchFamily="34" charset="0"/>
                <a:ea typeface="Calibri" panose="020F0502020204030204" pitchFamily="34" charset="0"/>
                <a:cs typeface="Calibri" panose="020F0502020204030204" pitchFamily="34" charset="0"/>
              </a:rPr>
              <a:t>The code removes outliers from the numerical columns (</a:t>
            </a:r>
            <a:r>
              <a:rPr lang="en-US" sz="1400" dirty="0" err="1">
                <a:latin typeface="Calibri" panose="020F0502020204030204" pitchFamily="34" charset="0"/>
                <a:ea typeface="Calibri" panose="020F0502020204030204" pitchFamily="34" charset="0"/>
                <a:cs typeface="Calibri" panose="020F0502020204030204" pitchFamily="34" charset="0"/>
              </a:rPr>
              <a:t>DownloadSpeed_Mbps</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UploadSpeed_Mbps</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Latency_ms</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Jitter_ms</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PacketLoss</a:t>
            </a:r>
            <a:r>
              <a:rPr lang="en-US" sz="1400" dirty="0">
                <a:latin typeface="Calibri" panose="020F0502020204030204" pitchFamily="34" charset="0"/>
                <a:ea typeface="Calibri" panose="020F0502020204030204" pitchFamily="34" charset="0"/>
                <a:cs typeface="Calibri" panose="020F0502020204030204" pitchFamily="34" charset="0"/>
              </a:rPr>
              <a:t>_%, Complaints) using the IQR method.</a:t>
            </a:r>
          </a:p>
          <a:p>
            <a:pPr marL="228600" lvl="0" indent="-228600">
              <a:buFont typeface="+mj-lt"/>
              <a:buAutoNum type="arabicParenR"/>
            </a:pPr>
            <a:endParaRPr lang="en-IN" sz="400" dirty="0">
              <a:latin typeface="Calibri" panose="020F0502020204030204" pitchFamily="34" charset="0"/>
              <a:ea typeface="Calibri" panose="020F0502020204030204" pitchFamily="34" charset="0"/>
              <a:cs typeface="Calibri" panose="020F0502020204030204" pitchFamily="34" charset="0"/>
            </a:endParaRPr>
          </a:p>
          <a:p>
            <a:pPr marL="228600" lvl="0" indent="-228600">
              <a:buFont typeface="+mj-lt"/>
              <a:buAutoNum type="arabicParenR"/>
            </a:pPr>
            <a:r>
              <a:rPr lang="en-US" sz="1400" dirty="0">
                <a:latin typeface="Calibri" panose="020F0502020204030204" pitchFamily="34" charset="0"/>
                <a:ea typeface="Calibri" panose="020F0502020204030204" pitchFamily="34" charset="0"/>
                <a:cs typeface="Calibri" panose="020F0502020204030204" pitchFamily="34" charset="0"/>
              </a:rPr>
              <a:t>Values outside 1.5×IQR from Q1 and Q3 are filtered out to reduce extreme deviations. </a:t>
            </a:r>
            <a:endParaRPr lang="en-IN" sz="1400" dirty="0">
              <a:latin typeface="Calibri" panose="020F0502020204030204" pitchFamily="34" charset="0"/>
              <a:ea typeface="Calibri" panose="020F0502020204030204" pitchFamily="34" charset="0"/>
              <a:cs typeface="Calibri" panose="020F0502020204030204" pitchFamily="34" charset="0"/>
            </a:endParaRPr>
          </a:p>
          <a:p>
            <a:pPr marL="228600" lvl="0" indent="-228600">
              <a:buFont typeface="+mj-lt"/>
              <a:buAutoNum type="arabicParenR"/>
            </a:pPr>
            <a:endParaRPr lang="en-US" sz="400" dirty="0">
              <a:latin typeface="Calibri" panose="020F0502020204030204" pitchFamily="34" charset="0"/>
              <a:ea typeface="Calibri" panose="020F0502020204030204" pitchFamily="34" charset="0"/>
              <a:cs typeface="Calibri" panose="020F0502020204030204" pitchFamily="34" charset="0"/>
            </a:endParaRPr>
          </a:p>
          <a:p>
            <a:pPr marL="228600" lvl="0" indent="-228600">
              <a:buFont typeface="+mj-lt"/>
              <a:buAutoNum type="arabicParenR"/>
            </a:pPr>
            <a:r>
              <a:rPr lang="en-US" sz="1400" dirty="0">
                <a:latin typeface="Calibri" panose="020F0502020204030204" pitchFamily="34" charset="0"/>
                <a:ea typeface="Calibri" panose="020F0502020204030204" pitchFamily="34" charset="0"/>
                <a:cs typeface="Calibri" panose="020F0502020204030204" pitchFamily="34" charset="0"/>
              </a:rPr>
              <a:t>After outlier removal, the dataset has 8,369 rows and 14 columns, ensuring cleaner data for modeling.</a:t>
            </a:r>
            <a:endParaRPr lang="en-IN" sz="1400" dirty="0">
              <a:latin typeface="Calibri" panose="020F0502020204030204" pitchFamily="34" charset="0"/>
              <a:ea typeface="Calibri" panose="020F0502020204030204" pitchFamily="34" charset="0"/>
              <a:cs typeface="Calibri" panose="020F0502020204030204" pitchFamily="34" charset="0"/>
            </a:endParaRPr>
          </a:p>
          <a:p>
            <a:pPr marL="228600" lvl="0" indent="-228600">
              <a:buFont typeface="+mj-lt"/>
              <a:buAutoNum type="arabicParenR"/>
            </a:pPr>
            <a:endParaRPr lang="en-US" sz="400" dirty="0">
              <a:latin typeface="Calibri" panose="020F0502020204030204" pitchFamily="34" charset="0"/>
              <a:ea typeface="Calibri" panose="020F0502020204030204" pitchFamily="34" charset="0"/>
              <a:cs typeface="Calibri" panose="020F0502020204030204" pitchFamily="34" charset="0"/>
            </a:endParaRPr>
          </a:p>
          <a:p>
            <a:pPr marL="228600" lvl="0" indent="-228600">
              <a:buFont typeface="+mj-lt"/>
              <a:buAutoNum type="arabicParenR"/>
            </a:pPr>
            <a:r>
              <a:rPr lang="en-US" sz="1400" dirty="0">
                <a:latin typeface="Calibri" panose="020F0502020204030204" pitchFamily="34" charset="0"/>
                <a:ea typeface="Calibri" panose="020F0502020204030204" pitchFamily="34" charset="0"/>
                <a:cs typeface="Calibri" panose="020F0502020204030204" pitchFamily="34" charset="0"/>
              </a:rPr>
              <a:t>This helps improve model accuracy and robustness by reducing the effect of extreme values.</a:t>
            </a:r>
            <a:endParaRPr lang="en-IN"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93725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72EC-D335-3833-36BE-02AC7469781C}"/>
              </a:ext>
            </a:extLst>
          </p:cNvPr>
          <p:cNvSpPr>
            <a:spLocks noGrp="1"/>
          </p:cNvSpPr>
          <p:nvPr>
            <p:ph type="title"/>
          </p:nvPr>
        </p:nvSpPr>
        <p:spPr/>
        <p:txBody>
          <a:bodyPr>
            <a:normAutofit/>
          </a:bodyPr>
          <a:lstStyle/>
          <a:p>
            <a:r>
              <a:rPr lang="en-US" dirty="0">
                <a:solidFill>
                  <a:srgbClr val="FF0000"/>
                </a:solidFill>
                <a:latin typeface="Algerian" panose="04020705040A02060702" pitchFamily="82" charset="0"/>
              </a:rPr>
              <a:t>Topic</a:t>
            </a:r>
            <a:endParaRPr lang="en-IN"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AF6CD1B2-3255-F1FF-32FB-EB0C3F0BA5BC}"/>
              </a:ext>
            </a:extLst>
          </p:cNvPr>
          <p:cNvSpPr>
            <a:spLocks noGrp="1"/>
          </p:cNvSpPr>
          <p:nvPr>
            <p:ph idx="1"/>
          </p:nvPr>
        </p:nvSpPr>
        <p:spPr/>
        <p:txBody>
          <a:bodyPr>
            <a:normAutofit fontScale="92500"/>
          </a:bodyPr>
          <a:lstStyle/>
          <a:p>
            <a:pPr marL="0" indent="0" algn="ctr">
              <a:buNone/>
            </a:pPr>
            <a:endParaRPr lang="en-US" sz="4000" b="1" i="1" dirty="0">
              <a:latin typeface="Calibri" panose="020F0502020204030204" pitchFamily="34" charset="0"/>
              <a:cs typeface="Calibri" panose="020F0502020204030204" pitchFamily="34" charset="0"/>
            </a:endParaRPr>
          </a:p>
          <a:p>
            <a:pPr marL="0" indent="0" algn="ctr">
              <a:buNone/>
            </a:pPr>
            <a:r>
              <a:rPr lang="en-US" sz="4100" b="1" i="1" dirty="0">
                <a:solidFill>
                  <a:srgbClr val="002060"/>
                </a:solidFill>
                <a:latin typeface="Calibri" panose="020F0502020204030204" pitchFamily="34" charset="0"/>
                <a:cs typeface="Calibri" panose="020F0502020204030204" pitchFamily="34" charset="0"/>
              </a:rPr>
              <a:t>Internet Downtime Prediction Web APP</a:t>
            </a:r>
            <a:br>
              <a:rPr lang="en-US" sz="4100" b="1" i="1" dirty="0">
                <a:solidFill>
                  <a:srgbClr val="002060"/>
                </a:solidFill>
                <a:latin typeface="Calibri" panose="020F0502020204030204" pitchFamily="34" charset="0"/>
                <a:cs typeface="Calibri" panose="020F0502020204030204" pitchFamily="34" charset="0"/>
              </a:rPr>
            </a:br>
            <a:r>
              <a:rPr lang="en-US" sz="4100" b="1" i="1" dirty="0">
                <a:solidFill>
                  <a:srgbClr val="002060"/>
                </a:solidFill>
                <a:latin typeface="Calibri" panose="020F0502020204030204" pitchFamily="34" charset="0"/>
                <a:cs typeface="Calibri" panose="020F0502020204030204" pitchFamily="34" charset="0"/>
              </a:rPr>
              <a:t>using</a:t>
            </a:r>
            <a:br>
              <a:rPr lang="en-US" sz="4100" b="1" i="1" dirty="0">
                <a:solidFill>
                  <a:srgbClr val="002060"/>
                </a:solidFill>
                <a:latin typeface="Calibri" panose="020F0502020204030204" pitchFamily="34" charset="0"/>
                <a:cs typeface="Calibri" panose="020F0502020204030204" pitchFamily="34" charset="0"/>
              </a:rPr>
            </a:br>
            <a:r>
              <a:rPr lang="en-US" sz="4100" b="1" i="1" dirty="0">
                <a:solidFill>
                  <a:srgbClr val="002060"/>
                </a:solidFill>
                <a:latin typeface="Calibri" panose="020F0502020204030204" pitchFamily="34" charset="0"/>
                <a:cs typeface="Calibri" panose="020F0502020204030204" pitchFamily="34" charset="0"/>
              </a:rPr>
              <a:t>Python, Machine Learning, GitHub &amp; </a:t>
            </a:r>
            <a:r>
              <a:rPr lang="en-US" sz="4100" b="1" i="1" dirty="0" err="1">
                <a:solidFill>
                  <a:srgbClr val="002060"/>
                </a:solidFill>
                <a:latin typeface="Calibri" panose="020F0502020204030204" pitchFamily="34" charset="0"/>
                <a:cs typeface="Calibri" panose="020F0502020204030204" pitchFamily="34" charset="0"/>
              </a:rPr>
              <a:t>Streamlit</a:t>
            </a:r>
            <a:br>
              <a:rPr lang="en-IN" sz="3600" dirty="0">
                <a:latin typeface="Arial Black" panose="020B0A04020102020204" pitchFamily="34" charset="0"/>
              </a:rPr>
            </a:br>
            <a:endParaRPr lang="en-IN" sz="3600" dirty="0">
              <a:latin typeface="Arial Black" panose="020B0A04020102020204" pitchFamily="34" charset="0"/>
            </a:endParaRPr>
          </a:p>
        </p:txBody>
      </p:sp>
    </p:spTree>
    <p:extLst>
      <p:ext uri="{BB962C8B-B14F-4D97-AF65-F5344CB8AC3E}">
        <p14:creationId xmlns:p14="http://schemas.microsoft.com/office/powerpoint/2010/main" val="431118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820C9-DFEC-0DFA-E535-A9B90DC469BC}"/>
            </a:ext>
          </a:extLst>
        </p:cNvPr>
        <p:cNvGrpSpPr/>
        <p:nvPr/>
      </p:nvGrpSpPr>
      <p:grpSpPr>
        <a:xfrm>
          <a:off x="0" y="0"/>
          <a:ext cx="0" cy="0"/>
          <a:chOff x="0" y="0"/>
          <a:chExt cx="0" cy="0"/>
        </a:xfrm>
      </p:grpSpPr>
      <p:sp>
        <p:nvSpPr>
          <p:cNvPr id="8" name="Text Placeholder 2">
            <a:extLst>
              <a:ext uri="{FF2B5EF4-FFF2-40B4-BE49-F238E27FC236}">
                <a16:creationId xmlns:a16="http://schemas.microsoft.com/office/drawing/2014/main" id="{6C3D8DA0-8528-BF80-3B12-23F987FEDF5D}"/>
              </a:ext>
            </a:extLst>
          </p:cNvPr>
          <p:cNvSpPr>
            <a:spLocks noGrp="1"/>
          </p:cNvSpPr>
          <p:nvPr>
            <p:ph type="body" idx="1"/>
          </p:nvPr>
        </p:nvSpPr>
        <p:spPr>
          <a:xfrm>
            <a:off x="6096000" y="617413"/>
            <a:ext cx="4217437" cy="543765"/>
          </a:xfrm>
        </p:spPr>
        <p:txBody>
          <a:bodyPr>
            <a:normAutofit/>
          </a:bodyPr>
          <a:lstStyle/>
          <a:p>
            <a:pPr algn="ctr"/>
            <a:r>
              <a:rPr lang="en-US" b="1" dirty="0">
                <a:solidFill>
                  <a:srgbClr val="FF0000"/>
                </a:solidFill>
                <a:latin typeface="Cambria" panose="02040503050406030204" pitchFamily="18" charset="0"/>
                <a:ea typeface="Cambria" panose="02040503050406030204" pitchFamily="18" charset="0"/>
                <a:cs typeface="Calibri" panose="020F0502020204030204" pitchFamily="34" charset="0"/>
              </a:rPr>
              <a:t>Feature and Target Selection</a:t>
            </a:r>
            <a:endParaRPr lang="en-IN" dirty="0">
              <a:solidFill>
                <a:srgbClr val="FF0000"/>
              </a:solidFill>
              <a:latin typeface="Cambria" panose="02040503050406030204" pitchFamily="18" charset="0"/>
              <a:ea typeface="Cambria" panose="02040503050406030204" pitchFamily="18" charset="0"/>
              <a:cs typeface="Calibri" panose="020F0502020204030204" pitchFamily="34" charset="0"/>
            </a:endParaRPr>
          </a:p>
        </p:txBody>
      </p:sp>
      <p:pic>
        <p:nvPicPr>
          <p:cNvPr id="3" name="Picture 2" descr="A screenshot of a computer&#10;&#10;AI-generated content may be incorrect.">
            <a:extLst>
              <a:ext uri="{FF2B5EF4-FFF2-40B4-BE49-F238E27FC236}">
                <a16:creationId xmlns:a16="http://schemas.microsoft.com/office/drawing/2014/main" id="{3F09061C-489D-475C-E109-AE9EB0D289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2866" y="618968"/>
            <a:ext cx="4290228" cy="3207927"/>
          </a:xfrm>
          <a:prstGeom prst="rect">
            <a:avLst/>
          </a:prstGeom>
          <a:noFill/>
          <a:ln w="12700">
            <a:solidFill>
              <a:schemeClr val="tx1"/>
            </a:solidFill>
          </a:ln>
        </p:spPr>
      </p:pic>
      <p:pic>
        <p:nvPicPr>
          <p:cNvPr id="9" name="Picture 8" descr="A screenshot of a computer code&#10;&#10;AI-generated content may be incorrect.">
            <a:extLst>
              <a:ext uri="{FF2B5EF4-FFF2-40B4-BE49-F238E27FC236}">
                <a16:creationId xmlns:a16="http://schemas.microsoft.com/office/drawing/2014/main" id="{B343F6AE-D251-5D09-75C4-159E2E3276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7674" y="4137234"/>
            <a:ext cx="6802693" cy="2101798"/>
          </a:xfrm>
          <a:prstGeom prst="rect">
            <a:avLst/>
          </a:prstGeom>
          <a:noFill/>
          <a:ln w="12700">
            <a:solidFill>
              <a:schemeClr val="tx1"/>
            </a:solidFill>
          </a:ln>
        </p:spPr>
      </p:pic>
      <p:sp>
        <p:nvSpPr>
          <p:cNvPr id="2" name="Text Placeholder 2">
            <a:extLst>
              <a:ext uri="{FF2B5EF4-FFF2-40B4-BE49-F238E27FC236}">
                <a16:creationId xmlns:a16="http://schemas.microsoft.com/office/drawing/2014/main" id="{9F171BD8-8C8D-77AE-5D28-9A074632146F}"/>
              </a:ext>
            </a:extLst>
          </p:cNvPr>
          <p:cNvSpPr txBox="1">
            <a:spLocks/>
          </p:cNvSpPr>
          <p:nvPr/>
        </p:nvSpPr>
        <p:spPr>
          <a:xfrm>
            <a:off x="7667608" y="4916250"/>
            <a:ext cx="3906718" cy="54376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SzPct val="11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pPr algn="ctr"/>
            <a:r>
              <a:rPr lang="en-US" b="1" dirty="0">
                <a:solidFill>
                  <a:srgbClr val="FF0000"/>
                </a:solidFill>
                <a:latin typeface="Cambria" panose="02040503050406030204" pitchFamily="18" charset="0"/>
                <a:ea typeface="Cambria" panose="02040503050406030204" pitchFamily="18" charset="0"/>
                <a:cs typeface="Calibri" panose="020F0502020204030204" pitchFamily="34" charset="0"/>
              </a:rPr>
              <a:t>Identifying Column Types</a:t>
            </a:r>
            <a:endParaRPr lang="en-IN" dirty="0">
              <a:solidFill>
                <a:srgbClr val="FF0000"/>
              </a:solidFill>
              <a:latin typeface="Cambria" panose="02040503050406030204" pitchFamily="18" charset="0"/>
              <a:ea typeface="Cambria" panose="02040503050406030204" pitchFamily="18" charset="0"/>
              <a:cs typeface="Calibri" panose="020F0502020204030204" pitchFamily="34" charset="0"/>
            </a:endParaRPr>
          </a:p>
        </p:txBody>
      </p:sp>
      <p:sp>
        <p:nvSpPr>
          <p:cNvPr id="4" name="TextBox 3">
            <a:extLst>
              <a:ext uri="{FF2B5EF4-FFF2-40B4-BE49-F238E27FC236}">
                <a16:creationId xmlns:a16="http://schemas.microsoft.com/office/drawing/2014/main" id="{58204BDB-4A41-4E10-C4CC-A76F27B554A7}"/>
              </a:ext>
            </a:extLst>
          </p:cNvPr>
          <p:cNvSpPr txBox="1"/>
          <p:nvPr/>
        </p:nvSpPr>
        <p:spPr>
          <a:xfrm>
            <a:off x="5572125" y="1118461"/>
            <a:ext cx="5857875" cy="2708434"/>
          </a:xfrm>
          <a:prstGeom prst="rect">
            <a:avLst/>
          </a:prstGeom>
          <a:noFill/>
        </p:spPr>
        <p:txBody>
          <a:bodyPr wrap="square" rtlCol="0">
            <a:spAutoFit/>
          </a:bodyPr>
          <a:lstStyle/>
          <a:p>
            <a:pPr marL="342900" lvl="0" indent="-342900">
              <a:buFont typeface="+mj-lt"/>
              <a:buAutoNum type="alphaLcPeriod"/>
            </a:pPr>
            <a:r>
              <a:rPr lang="en-US" sz="1400" dirty="0">
                <a:latin typeface="Calibri" panose="020F0502020204030204" pitchFamily="34" charset="0"/>
                <a:ea typeface="Calibri" panose="020F0502020204030204" pitchFamily="34" charset="0"/>
                <a:cs typeface="Calibri" panose="020F0502020204030204" pitchFamily="34" charset="0"/>
              </a:rPr>
              <a:t>The dataset is split into features (X) and target (y) for modeling.</a:t>
            </a:r>
          </a:p>
          <a:p>
            <a:pPr marL="342900" lvl="0" indent="-342900">
              <a:buFont typeface="+mj-lt"/>
              <a:buAutoNum type="alphaLcPeriod"/>
            </a:pPr>
            <a:endParaRPr lang="en-IN" sz="800" dirty="0">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lphaLcPeriod"/>
            </a:pPr>
            <a:r>
              <a:rPr lang="en-US" sz="1400" dirty="0">
                <a:latin typeface="Calibri" panose="020F0502020204030204" pitchFamily="34" charset="0"/>
                <a:ea typeface="Calibri" panose="020F0502020204030204" pitchFamily="34" charset="0"/>
                <a:cs typeface="Calibri" panose="020F0502020204030204" pitchFamily="34" charset="0"/>
              </a:rPr>
              <a:t>Features (X) include network metrics, environmental factors, and location information: City, Locality, </a:t>
            </a:r>
            <a:r>
              <a:rPr lang="en-US" sz="1400" dirty="0" err="1">
                <a:latin typeface="Calibri" panose="020F0502020204030204" pitchFamily="34" charset="0"/>
                <a:ea typeface="Calibri" panose="020F0502020204030204" pitchFamily="34" charset="0"/>
                <a:cs typeface="Calibri" panose="020F0502020204030204" pitchFamily="34" charset="0"/>
              </a:rPr>
              <a:t>WeatherCondition</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DownloadSpeed_Mbps</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UploadSpeed_Mbps</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Latency_ms</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Jitter_ms</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PacketLoss</a:t>
            </a:r>
            <a:r>
              <a:rPr lang="en-US" sz="1400" dirty="0">
                <a:latin typeface="Calibri" panose="020F0502020204030204" pitchFamily="34" charset="0"/>
                <a:ea typeface="Calibri" panose="020F0502020204030204" pitchFamily="34" charset="0"/>
                <a:cs typeface="Calibri" panose="020F0502020204030204" pitchFamily="34" charset="0"/>
              </a:rPr>
              <a:t>_%, and Complaints</a:t>
            </a:r>
          </a:p>
          <a:p>
            <a:pPr marL="342900" lvl="0" indent="-342900">
              <a:buFont typeface="+mj-lt"/>
              <a:buAutoNum type="alphaLcPeriod"/>
            </a:pPr>
            <a:endParaRPr lang="en-IN" sz="800" dirty="0">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lphaLcPeriod"/>
            </a:pPr>
            <a:r>
              <a:rPr lang="en-US" sz="1400" dirty="0">
                <a:latin typeface="Calibri" panose="020F0502020204030204" pitchFamily="34" charset="0"/>
                <a:ea typeface="Calibri" panose="020F0502020204030204" pitchFamily="34" charset="0"/>
                <a:cs typeface="Calibri" panose="020F0502020204030204" pitchFamily="34" charset="0"/>
              </a:rPr>
              <a:t>Target (y) is the </a:t>
            </a:r>
            <a:r>
              <a:rPr lang="en-US" sz="1400" dirty="0" err="1">
                <a:latin typeface="Calibri" panose="020F0502020204030204" pitchFamily="34" charset="0"/>
                <a:ea typeface="Calibri" panose="020F0502020204030204" pitchFamily="34" charset="0"/>
                <a:cs typeface="Calibri" panose="020F0502020204030204" pitchFamily="34" charset="0"/>
              </a:rPr>
              <a:t>Downtime_Category</a:t>
            </a:r>
            <a:r>
              <a:rPr lang="en-US" sz="1400" dirty="0">
                <a:latin typeface="Calibri" panose="020F0502020204030204" pitchFamily="34" charset="0"/>
                <a:ea typeface="Calibri" panose="020F0502020204030204" pitchFamily="34" charset="0"/>
                <a:cs typeface="Calibri" panose="020F0502020204030204" pitchFamily="34" charset="0"/>
              </a:rPr>
              <a:t>, representing the severity of internet downtime (</a:t>
            </a:r>
            <a:r>
              <a:rPr lang="en-US" sz="1400" dirty="0" err="1">
                <a:latin typeface="Calibri" panose="020F0502020204030204" pitchFamily="34" charset="0"/>
                <a:ea typeface="Calibri" panose="020F0502020204030204" pitchFamily="34" charset="0"/>
                <a:cs typeface="Calibri" panose="020F0502020204030204" pitchFamily="34" charset="0"/>
              </a:rPr>
              <a:t>Low_Downtime</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Moderate_Downtime</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High_Downtime</a:t>
            </a:r>
            <a:r>
              <a:rPr lang="en-US" sz="1400" dirty="0">
                <a:latin typeface="Calibri" panose="020F0502020204030204" pitchFamily="34" charset="0"/>
                <a:ea typeface="Calibri" panose="020F0502020204030204" pitchFamily="34" charset="0"/>
                <a:cs typeface="Calibri" panose="020F0502020204030204" pitchFamily="34" charset="0"/>
              </a:rPr>
              <a:t>).</a:t>
            </a:r>
          </a:p>
          <a:p>
            <a:pPr marL="342900" lvl="0" indent="-342900">
              <a:buFont typeface="+mj-lt"/>
              <a:buAutoNum type="alphaLcPeriod"/>
            </a:pPr>
            <a:endParaRPr lang="en-IN" sz="800" dirty="0">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lphaLcPeriod"/>
            </a:pPr>
            <a:r>
              <a:rPr lang="en-US" sz="1400" dirty="0">
                <a:latin typeface="Calibri" panose="020F0502020204030204" pitchFamily="34" charset="0"/>
                <a:ea typeface="Calibri" panose="020F0502020204030204" pitchFamily="34" charset="0"/>
                <a:cs typeface="Calibri" panose="020F0502020204030204" pitchFamily="34" charset="0"/>
              </a:rPr>
              <a:t>This separation prepares the data for machine learning model training and evaluation.</a:t>
            </a:r>
            <a:endParaRPr lang="en-IN"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00033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53646-5300-E36B-A8F0-300AFAC1398F}"/>
            </a:ext>
          </a:extLst>
        </p:cNvPr>
        <p:cNvGrpSpPr/>
        <p:nvPr/>
      </p:nvGrpSpPr>
      <p:grpSpPr>
        <a:xfrm>
          <a:off x="0" y="0"/>
          <a:ext cx="0" cy="0"/>
          <a:chOff x="0" y="0"/>
          <a:chExt cx="0" cy="0"/>
        </a:xfrm>
      </p:grpSpPr>
      <p:pic>
        <p:nvPicPr>
          <p:cNvPr id="5" name="Picture 4" descr="A screenshot of a chat&#10;&#10;AI-generated content may be incorrect.">
            <a:extLst>
              <a:ext uri="{FF2B5EF4-FFF2-40B4-BE49-F238E27FC236}">
                <a16:creationId xmlns:a16="http://schemas.microsoft.com/office/drawing/2014/main" id="{77ADCBCC-E6D6-1C43-281C-A439C9034F4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880" y="659357"/>
            <a:ext cx="10100669" cy="3791347"/>
          </a:xfrm>
          <a:prstGeom prst="rect">
            <a:avLst/>
          </a:prstGeom>
          <a:noFill/>
          <a:ln w="12700">
            <a:solidFill>
              <a:schemeClr val="tx1"/>
            </a:solidFill>
          </a:ln>
        </p:spPr>
      </p:pic>
      <p:sp>
        <p:nvSpPr>
          <p:cNvPr id="8" name="Text Placeholder 2">
            <a:extLst>
              <a:ext uri="{FF2B5EF4-FFF2-40B4-BE49-F238E27FC236}">
                <a16:creationId xmlns:a16="http://schemas.microsoft.com/office/drawing/2014/main" id="{5D7EE631-AE8A-6A1F-D5E5-5AEEB5B07FDD}"/>
              </a:ext>
            </a:extLst>
          </p:cNvPr>
          <p:cNvSpPr>
            <a:spLocks noGrp="1"/>
          </p:cNvSpPr>
          <p:nvPr>
            <p:ph type="body" idx="1"/>
          </p:nvPr>
        </p:nvSpPr>
        <p:spPr>
          <a:xfrm>
            <a:off x="3006865" y="0"/>
            <a:ext cx="6178270" cy="543765"/>
          </a:xfrm>
        </p:spPr>
        <p:txBody>
          <a:bodyPr>
            <a:normAutofit/>
          </a:bodyPr>
          <a:lstStyle/>
          <a:p>
            <a:pPr algn="ctr"/>
            <a:r>
              <a:rPr lang="en-US" sz="2600" b="1" dirty="0">
                <a:solidFill>
                  <a:srgbClr val="FF0000"/>
                </a:solidFill>
                <a:latin typeface="Cambria" panose="02040503050406030204" pitchFamily="18" charset="0"/>
                <a:ea typeface="Cambria" panose="02040503050406030204" pitchFamily="18" charset="0"/>
                <a:cs typeface="Calibri" panose="020F0502020204030204" pitchFamily="34" charset="0"/>
              </a:rPr>
              <a:t>Preprocessor</a:t>
            </a:r>
            <a:endParaRPr lang="en-IN" sz="2600" dirty="0">
              <a:solidFill>
                <a:srgbClr val="FF0000"/>
              </a:solidFill>
              <a:latin typeface="Cambria" panose="02040503050406030204" pitchFamily="18" charset="0"/>
              <a:ea typeface="Cambria" panose="02040503050406030204" pitchFamily="18" charset="0"/>
              <a:cs typeface="Calibri" panose="020F0502020204030204" pitchFamily="34" charset="0"/>
            </a:endParaRPr>
          </a:p>
        </p:txBody>
      </p:sp>
      <p:sp>
        <p:nvSpPr>
          <p:cNvPr id="2" name="TextBox 1">
            <a:extLst>
              <a:ext uri="{FF2B5EF4-FFF2-40B4-BE49-F238E27FC236}">
                <a16:creationId xmlns:a16="http://schemas.microsoft.com/office/drawing/2014/main" id="{9C7F7E6C-47EA-E3D7-209A-302FA134A7F3}"/>
              </a:ext>
            </a:extLst>
          </p:cNvPr>
          <p:cNvSpPr txBox="1"/>
          <p:nvPr/>
        </p:nvSpPr>
        <p:spPr>
          <a:xfrm>
            <a:off x="1046880" y="4482317"/>
            <a:ext cx="10100669" cy="1754326"/>
          </a:xfrm>
          <a:prstGeom prst="rect">
            <a:avLst/>
          </a:prstGeom>
          <a:noFill/>
        </p:spPr>
        <p:txBody>
          <a:bodyPr wrap="square">
            <a:spAutoFit/>
          </a:bodyPr>
          <a:lstStyle/>
          <a:p>
            <a:r>
              <a:rPr lang="en-IN" sz="1400" b="1" dirty="0">
                <a:latin typeface="Calibri" panose="020F0502020204030204" pitchFamily="34" charset="0"/>
                <a:ea typeface="Calibri" panose="020F0502020204030204" pitchFamily="34" charset="0"/>
                <a:cs typeface="Calibri" panose="020F0502020204030204" pitchFamily="34" charset="0"/>
              </a:rPr>
              <a:t>Conclusions:</a:t>
            </a:r>
          </a:p>
          <a:p>
            <a:endParaRPr lang="en-IN" sz="600" b="1" dirty="0">
              <a:latin typeface="Calibri" panose="020F0502020204030204" pitchFamily="34" charset="0"/>
              <a:ea typeface="Calibri" panose="020F0502020204030204" pitchFamily="34" charset="0"/>
              <a:cs typeface="Calibri" panose="020F0502020204030204" pitchFamily="34" charset="0"/>
            </a:endParaRPr>
          </a:p>
          <a:p>
            <a:pPr marL="228600" lvl="0" indent="-228600">
              <a:buFont typeface="+mj-lt"/>
              <a:buAutoNum type="arabicParenR"/>
            </a:pPr>
            <a:r>
              <a:rPr lang="en-US" sz="1400" dirty="0">
                <a:latin typeface="Calibri" panose="020F0502020204030204" pitchFamily="34" charset="0"/>
                <a:ea typeface="Calibri" panose="020F0502020204030204" pitchFamily="34" charset="0"/>
                <a:cs typeface="Calibri" panose="020F0502020204030204" pitchFamily="34" charset="0"/>
              </a:rPr>
              <a:t>A </a:t>
            </a:r>
            <a:r>
              <a:rPr lang="en-US" sz="1400" dirty="0" err="1">
                <a:latin typeface="Calibri" panose="020F0502020204030204" pitchFamily="34" charset="0"/>
                <a:ea typeface="Calibri" panose="020F0502020204030204" pitchFamily="34" charset="0"/>
                <a:cs typeface="Calibri" panose="020F0502020204030204" pitchFamily="34" charset="0"/>
              </a:rPr>
              <a:t>ColumnTransformer</a:t>
            </a:r>
            <a:r>
              <a:rPr lang="en-US" sz="1400" dirty="0">
                <a:latin typeface="Calibri" panose="020F0502020204030204" pitchFamily="34" charset="0"/>
                <a:ea typeface="Calibri" panose="020F0502020204030204" pitchFamily="34" charset="0"/>
                <a:cs typeface="Calibri" panose="020F0502020204030204" pitchFamily="34" charset="0"/>
              </a:rPr>
              <a:t> is defined to preprocess the dataset before model training.</a:t>
            </a:r>
            <a:endParaRPr lang="en-IN" sz="1400" dirty="0">
              <a:latin typeface="Calibri" panose="020F0502020204030204" pitchFamily="34" charset="0"/>
              <a:ea typeface="Calibri" panose="020F0502020204030204" pitchFamily="34" charset="0"/>
              <a:cs typeface="Calibri" panose="020F0502020204030204" pitchFamily="34" charset="0"/>
            </a:endParaRPr>
          </a:p>
          <a:p>
            <a:pPr marL="228600" lvl="0" indent="-228600">
              <a:buFont typeface="+mj-lt"/>
              <a:buAutoNum type="arabicParenR"/>
            </a:pPr>
            <a:endParaRPr lang="en-US" sz="600" dirty="0">
              <a:latin typeface="Calibri" panose="020F0502020204030204" pitchFamily="34" charset="0"/>
              <a:ea typeface="Calibri" panose="020F0502020204030204" pitchFamily="34" charset="0"/>
              <a:cs typeface="Calibri" panose="020F0502020204030204" pitchFamily="34" charset="0"/>
            </a:endParaRPr>
          </a:p>
          <a:p>
            <a:pPr marL="228600" lvl="0" indent="-228600">
              <a:buFont typeface="+mj-lt"/>
              <a:buAutoNum type="arabicParenR"/>
            </a:pPr>
            <a:r>
              <a:rPr lang="en-US" sz="1400" dirty="0">
                <a:latin typeface="Calibri" panose="020F0502020204030204" pitchFamily="34" charset="0"/>
                <a:ea typeface="Calibri" panose="020F0502020204030204" pitchFamily="34" charset="0"/>
                <a:cs typeface="Calibri" panose="020F0502020204030204" pitchFamily="34" charset="0"/>
              </a:rPr>
              <a:t>Categorical features (City, Locality, </a:t>
            </a:r>
            <a:r>
              <a:rPr lang="en-US" sz="1400" dirty="0" err="1">
                <a:latin typeface="Calibri" panose="020F0502020204030204" pitchFamily="34" charset="0"/>
                <a:ea typeface="Calibri" panose="020F0502020204030204" pitchFamily="34" charset="0"/>
                <a:cs typeface="Calibri" panose="020F0502020204030204" pitchFamily="34" charset="0"/>
              </a:rPr>
              <a:t>WeatherCondition</a:t>
            </a:r>
            <a:r>
              <a:rPr lang="en-US" sz="1400" dirty="0">
                <a:latin typeface="Calibri" panose="020F0502020204030204" pitchFamily="34" charset="0"/>
                <a:ea typeface="Calibri" panose="020F0502020204030204" pitchFamily="34" charset="0"/>
                <a:cs typeface="Calibri" panose="020F0502020204030204" pitchFamily="34" charset="0"/>
              </a:rPr>
              <a:t>) are transformed using </a:t>
            </a:r>
            <a:r>
              <a:rPr lang="en-US" sz="1400" dirty="0" err="1">
                <a:latin typeface="Calibri" panose="020F0502020204030204" pitchFamily="34" charset="0"/>
                <a:ea typeface="Calibri" panose="020F0502020204030204" pitchFamily="34" charset="0"/>
                <a:cs typeface="Calibri" panose="020F0502020204030204" pitchFamily="34" charset="0"/>
              </a:rPr>
              <a:t>OneHotEncoder</a:t>
            </a:r>
            <a:r>
              <a:rPr lang="en-US" sz="1400" dirty="0">
                <a:latin typeface="Calibri" panose="020F0502020204030204" pitchFamily="34" charset="0"/>
                <a:ea typeface="Calibri" panose="020F0502020204030204" pitchFamily="34" charset="0"/>
                <a:cs typeface="Calibri" panose="020F0502020204030204" pitchFamily="34" charset="0"/>
              </a:rPr>
              <a:t> to convert them into numerical format. </a:t>
            </a:r>
            <a:endParaRPr lang="en-IN" sz="1400" dirty="0">
              <a:latin typeface="Calibri" panose="020F0502020204030204" pitchFamily="34" charset="0"/>
              <a:ea typeface="Calibri" panose="020F0502020204030204" pitchFamily="34" charset="0"/>
              <a:cs typeface="Calibri" panose="020F0502020204030204" pitchFamily="34" charset="0"/>
            </a:endParaRPr>
          </a:p>
          <a:p>
            <a:pPr marL="228600" lvl="0" indent="-228600">
              <a:buFont typeface="+mj-lt"/>
              <a:buAutoNum type="arabicParenR"/>
            </a:pPr>
            <a:endParaRPr lang="en-US" sz="600" dirty="0">
              <a:latin typeface="Calibri" panose="020F0502020204030204" pitchFamily="34" charset="0"/>
              <a:ea typeface="Calibri" panose="020F0502020204030204" pitchFamily="34" charset="0"/>
              <a:cs typeface="Calibri" panose="020F0502020204030204" pitchFamily="34" charset="0"/>
            </a:endParaRPr>
          </a:p>
          <a:p>
            <a:pPr marL="228600" lvl="0" indent="-228600">
              <a:buFont typeface="+mj-lt"/>
              <a:buAutoNum type="arabicParenR"/>
            </a:pPr>
            <a:r>
              <a:rPr lang="en-US" sz="1400" dirty="0">
                <a:latin typeface="Calibri" panose="020F0502020204030204" pitchFamily="34" charset="0"/>
                <a:ea typeface="Calibri" panose="020F0502020204030204" pitchFamily="34" charset="0"/>
                <a:cs typeface="Calibri" panose="020F0502020204030204" pitchFamily="34" charset="0"/>
              </a:rPr>
              <a:t>Numerical features (</a:t>
            </a:r>
            <a:r>
              <a:rPr lang="en-US" sz="1400" dirty="0" err="1">
                <a:latin typeface="Calibri" panose="020F0502020204030204" pitchFamily="34" charset="0"/>
                <a:ea typeface="Calibri" panose="020F0502020204030204" pitchFamily="34" charset="0"/>
                <a:cs typeface="Calibri" panose="020F0502020204030204" pitchFamily="34" charset="0"/>
              </a:rPr>
              <a:t>DownloadSpeed_Mbps</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UploadSpeed_Mbps</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Latency_ms</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Jitter_ms</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PacketLoss</a:t>
            </a:r>
            <a:r>
              <a:rPr lang="en-US" sz="1400" dirty="0">
                <a:latin typeface="Calibri" panose="020F0502020204030204" pitchFamily="34" charset="0"/>
                <a:ea typeface="Calibri" panose="020F0502020204030204" pitchFamily="34" charset="0"/>
                <a:cs typeface="Calibri" panose="020F0502020204030204" pitchFamily="34" charset="0"/>
              </a:rPr>
              <a:t>_%, Complaints) are scaled using </a:t>
            </a:r>
            <a:r>
              <a:rPr lang="en-US" sz="1400" dirty="0" err="1">
                <a:latin typeface="Calibri" panose="020F0502020204030204" pitchFamily="34" charset="0"/>
                <a:ea typeface="Calibri" panose="020F0502020204030204" pitchFamily="34" charset="0"/>
                <a:cs typeface="Calibri" panose="020F0502020204030204" pitchFamily="34" charset="0"/>
              </a:rPr>
              <a:t>StandardScaler</a:t>
            </a:r>
            <a:r>
              <a:rPr lang="en-US" sz="1400" dirty="0">
                <a:latin typeface="Calibri" panose="020F0502020204030204" pitchFamily="34" charset="0"/>
                <a:ea typeface="Calibri" panose="020F0502020204030204" pitchFamily="34" charset="0"/>
                <a:cs typeface="Calibri" panose="020F0502020204030204" pitchFamily="34" charset="0"/>
              </a:rPr>
              <a:t> to standardize their values.</a:t>
            </a:r>
            <a:endParaRPr lang="en-IN" sz="1400" dirty="0">
              <a:latin typeface="Calibri" panose="020F0502020204030204" pitchFamily="34" charset="0"/>
              <a:ea typeface="Calibri" panose="020F0502020204030204" pitchFamily="34" charset="0"/>
              <a:cs typeface="Calibri" panose="020F0502020204030204" pitchFamily="34" charset="0"/>
            </a:endParaRPr>
          </a:p>
          <a:p>
            <a:pPr marL="228600" lvl="0" indent="-228600">
              <a:buFont typeface="+mj-lt"/>
              <a:buAutoNum type="arabicParenR"/>
            </a:pPr>
            <a:endParaRPr lang="en-US" sz="600" dirty="0">
              <a:latin typeface="Calibri" panose="020F0502020204030204" pitchFamily="34" charset="0"/>
              <a:ea typeface="Calibri" panose="020F0502020204030204" pitchFamily="34" charset="0"/>
              <a:cs typeface="Calibri" panose="020F0502020204030204" pitchFamily="34" charset="0"/>
            </a:endParaRPr>
          </a:p>
          <a:p>
            <a:pPr marL="228600" lvl="0" indent="-228600">
              <a:buFont typeface="+mj-lt"/>
              <a:buAutoNum type="arabicParenR"/>
            </a:pPr>
            <a:r>
              <a:rPr lang="en-US" sz="1400" dirty="0">
                <a:latin typeface="Calibri" panose="020F0502020204030204" pitchFamily="34" charset="0"/>
                <a:ea typeface="Calibri" panose="020F0502020204030204" pitchFamily="34" charset="0"/>
                <a:cs typeface="Calibri" panose="020F0502020204030204" pitchFamily="34" charset="0"/>
              </a:rPr>
              <a:t>This preprocessing ensures that all features are in a suitable format and scale for machine learning algorithms.</a:t>
            </a:r>
            <a:endParaRPr lang="en-IN"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69287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25">
          <a:fgClr>
            <a:schemeClr val="accent5">
              <a:lumMod val="60000"/>
              <a:lumOff val="40000"/>
            </a:schemeClr>
          </a:fgClr>
          <a:bgClr>
            <a:schemeClr val="bg1"/>
          </a:bgClr>
        </a:pattFill>
        <a:effectLst/>
      </p:bgPr>
    </p:bg>
    <p:spTree>
      <p:nvGrpSpPr>
        <p:cNvPr id="1" name=""/>
        <p:cNvGrpSpPr/>
        <p:nvPr/>
      </p:nvGrpSpPr>
      <p:grpSpPr>
        <a:xfrm>
          <a:off x="0" y="0"/>
          <a:ext cx="0" cy="0"/>
          <a:chOff x="0" y="0"/>
          <a:chExt cx="0" cy="0"/>
        </a:xfrm>
      </p:grpSpPr>
      <p:pic>
        <p:nvPicPr>
          <p:cNvPr id="8" name="Picture 7" descr="A screenshot of a computer&#10;&#10;AI-generated content may be incorrect.">
            <a:extLst>
              <a:ext uri="{FF2B5EF4-FFF2-40B4-BE49-F238E27FC236}">
                <a16:creationId xmlns:a16="http://schemas.microsoft.com/office/drawing/2014/main" id="{664E0A53-BB6F-FA52-7F5A-DE999B053C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8057" y="1329361"/>
            <a:ext cx="9274629" cy="4619627"/>
          </a:xfrm>
          <a:prstGeom prst="rect">
            <a:avLst/>
          </a:prstGeom>
          <a:noFill/>
          <a:ln w="12700">
            <a:solidFill>
              <a:schemeClr val="tx1"/>
            </a:solidFill>
          </a:ln>
        </p:spPr>
      </p:pic>
      <p:sp>
        <p:nvSpPr>
          <p:cNvPr id="9" name="Text Placeholder 2">
            <a:extLst>
              <a:ext uri="{FF2B5EF4-FFF2-40B4-BE49-F238E27FC236}">
                <a16:creationId xmlns:a16="http://schemas.microsoft.com/office/drawing/2014/main" id="{93D8603F-8E24-F34E-8A1A-314846EFC8A7}"/>
              </a:ext>
            </a:extLst>
          </p:cNvPr>
          <p:cNvSpPr>
            <a:spLocks noGrp="1"/>
          </p:cNvSpPr>
          <p:nvPr>
            <p:ph type="body" idx="1"/>
          </p:nvPr>
        </p:nvSpPr>
        <p:spPr>
          <a:xfrm>
            <a:off x="2801592" y="674453"/>
            <a:ext cx="6178270" cy="543765"/>
          </a:xfrm>
        </p:spPr>
        <p:txBody>
          <a:bodyPr>
            <a:normAutofit/>
          </a:bodyPr>
          <a:lstStyle/>
          <a:p>
            <a:pPr algn="ctr"/>
            <a:r>
              <a:rPr lang="en-US" sz="2800" b="1" dirty="0">
                <a:solidFill>
                  <a:srgbClr val="FF0000"/>
                </a:solidFill>
                <a:latin typeface="Cambria" panose="02040503050406030204" pitchFamily="18" charset="0"/>
                <a:ea typeface="Cambria" panose="02040503050406030204" pitchFamily="18" charset="0"/>
                <a:cs typeface="Calibri" panose="020F0502020204030204" pitchFamily="34" charset="0"/>
              </a:rPr>
              <a:t>Train-Test Split</a:t>
            </a:r>
            <a:endParaRPr lang="en-IN" sz="2800" dirty="0">
              <a:solidFill>
                <a:srgbClr val="FF0000"/>
              </a:solidFill>
              <a:latin typeface="Cambria" panose="02040503050406030204" pitchFamily="18" charset="0"/>
              <a:ea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1265831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solidFill>
              <a:srgbClr val="AA2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solidFill>
              <a:srgbClr val="AA2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 shot of a computer code&#10;&#10;AI-generated content may be incorrect.">
            <a:extLst>
              <a:ext uri="{FF2B5EF4-FFF2-40B4-BE49-F238E27FC236}">
                <a16:creationId xmlns:a16="http://schemas.microsoft.com/office/drawing/2014/main" id="{8BF3365B-D2B1-AA66-323A-EE15FAF3CE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18490" y="4189628"/>
            <a:ext cx="3854945" cy="1946746"/>
          </a:xfrm>
          <a:prstGeom prst="rect">
            <a:avLst/>
          </a:prstGeom>
          <a:noFill/>
          <a:ln w="12700">
            <a:solidFill>
              <a:schemeClr val="tx1"/>
            </a:solidFill>
          </a:ln>
        </p:spPr>
      </p:pic>
      <p:pic>
        <p:nvPicPr>
          <p:cNvPr id="7" name="Picture 6" descr="A screenshot of a computer code&#10;&#10;AI-generated content may be incorrect.">
            <a:extLst>
              <a:ext uri="{FF2B5EF4-FFF2-40B4-BE49-F238E27FC236}">
                <a16:creationId xmlns:a16="http://schemas.microsoft.com/office/drawing/2014/main" id="{0E2CF32A-4D82-1213-8EB2-BC70D8F83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00150" y="1238840"/>
            <a:ext cx="3854945" cy="1613390"/>
          </a:xfrm>
          <a:prstGeom prst="rect">
            <a:avLst/>
          </a:prstGeom>
          <a:noFill/>
          <a:ln w="12700">
            <a:solidFill>
              <a:schemeClr val="tx1"/>
            </a:solidFill>
          </a:ln>
        </p:spPr>
      </p:pic>
      <p:sp>
        <p:nvSpPr>
          <p:cNvPr id="34" name="Rectangle 33">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with different colored bars&#10;&#10;AI-generated content may be incorrect.">
            <a:extLst>
              <a:ext uri="{FF2B5EF4-FFF2-40B4-BE49-F238E27FC236}">
                <a16:creationId xmlns:a16="http://schemas.microsoft.com/office/drawing/2014/main" id="{1FEE704E-B435-7792-D710-C5FB9956185F}"/>
              </a:ext>
            </a:extLst>
          </p:cNvPr>
          <p:cNvPicPr>
            <a:picLocks noChangeAspect="1"/>
          </p:cNvPicPr>
          <p:nvPr/>
        </p:nvPicPr>
        <p:blipFill>
          <a:blip r:embed="rId4"/>
          <a:stretch>
            <a:fillRect/>
          </a:stretch>
        </p:blipFill>
        <p:spPr>
          <a:xfrm>
            <a:off x="5144764" y="1673257"/>
            <a:ext cx="6410084" cy="3525545"/>
          </a:xfrm>
          <a:prstGeom prst="rect">
            <a:avLst/>
          </a:prstGeom>
          <a:ln w="12700">
            <a:solidFill>
              <a:schemeClr val="tx1"/>
            </a:solidFill>
          </a:ln>
        </p:spPr>
      </p:pic>
      <p:sp>
        <p:nvSpPr>
          <p:cNvPr id="8" name="Text Placeholder 2">
            <a:extLst>
              <a:ext uri="{FF2B5EF4-FFF2-40B4-BE49-F238E27FC236}">
                <a16:creationId xmlns:a16="http://schemas.microsoft.com/office/drawing/2014/main" id="{3E86E38B-DC43-D680-0E31-F1F0EB40302A}"/>
              </a:ext>
            </a:extLst>
          </p:cNvPr>
          <p:cNvSpPr txBox="1">
            <a:spLocks/>
          </p:cNvSpPr>
          <p:nvPr/>
        </p:nvSpPr>
        <p:spPr>
          <a:xfrm>
            <a:off x="6774219" y="873816"/>
            <a:ext cx="3724832" cy="646295"/>
          </a:xfrm>
          <a:prstGeom prst="rect">
            <a:avLst/>
          </a:prstGeom>
        </p:spPr>
        <p:txBody>
          <a:bodyPr vert="horz" lIns="91440" tIns="45720" rIns="91440" bIns="45720" rtlCol="0" anchor="t">
            <a:normAutofit fontScale="92500"/>
          </a:bodyPr>
          <a:lstStyle>
            <a:lvl1pPr marL="0" indent="0" algn="l" defTabSz="457200" rtl="0" eaLnBrk="1" latinLnBrk="0" hangingPunct="1">
              <a:spcBef>
                <a:spcPct val="20000"/>
              </a:spcBef>
              <a:spcAft>
                <a:spcPts val="600"/>
              </a:spcAft>
              <a:buClr>
                <a:schemeClr val="accent1"/>
              </a:buClr>
              <a:buSzPct val="11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r>
              <a:rPr lang="en-US" sz="2800" dirty="0">
                <a:solidFill>
                  <a:srgbClr val="FF0000"/>
                </a:solidFill>
                <a:latin typeface="Calibri" panose="020F0502020204030204" pitchFamily="34" charset="0"/>
                <a:ea typeface="Calibri" panose="020F0502020204030204" pitchFamily="34" charset="0"/>
                <a:cs typeface="Calibri" panose="020F0502020204030204" pitchFamily="34" charset="0"/>
              </a:rPr>
              <a:t>Visualize Model </a:t>
            </a:r>
            <a:r>
              <a:rPr lang="en-IN" sz="2800" dirty="0">
                <a:solidFill>
                  <a:srgbClr val="FF0000"/>
                </a:solidFill>
                <a:latin typeface="Calibri" panose="020F0502020204030204" pitchFamily="34" charset="0"/>
                <a:ea typeface="Calibri" panose="020F0502020204030204" pitchFamily="34" charset="0"/>
                <a:cs typeface="Calibri" panose="020F0502020204030204" pitchFamily="34" charset="0"/>
              </a:rPr>
              <a:t>Accuracy</a:t>
            </a:r>
          </a:p>
        </p:txBody>
      </p:sp>
      <p:sp>
        <p:nvSpPr>
          <p:cNvPr id="9" name="Text Placeholder 2">
            <a:extLst>
              <a:ext uri="{FF2B5EF4-FFF2-40B4-BE49-F238E27FC236}">
                <a16:creationId xmlns:a16="http://schemas.microsoft.com/office/drawing/2014/main" id="{81B6B7B3-4B15-3D5A-2E24-FF6052D60D90}"/>
              </a:ext>
            </a:extLst>
          </p:cNvPr>
          <p:cNvSpPr txBox="1">
            <a:spLocks/>
          </p:cNvSpPr>
          <p:nvPr/>
        </p:nvSpPr>
        <p:spPr>
          <a:xfrm>
            <a:off x="1662931" y="653180"/>
            <a:ext cx="1766061" cy="441272"/>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SzPct val="11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Define Models</a:t>
            </a:r>
            <a:endParaRPr lang="en-IN" dirty="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Text Placeholder 2">
            <a:extLst>
              <a:ext uri="{FF2B5EF4-FFF2-40B4-BE49-F238E27FC236}">
                <a16:creationId xmlns:a16="http://schemas.microsoft.com/office/drawing/2014/main" id="{6CEF5E89-42B5-8D35-4AA0-81A711FC9776}"/>
              </a:ext>
            </a:extLst>
          </p:cNvPr>
          <p:cNvSpPr txBox="1">
            <a:spLocks/>
          </p:cNvSpPr>
          <p:nvPr/>
        </p:nvSpPr>
        <p:spPr>
          <a:xfrm>
            <a:off x="1644591" y="3676013"/>
            <a:ext cx="2096985" cy="441272"/>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SzPct val="11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Evaluate Models</a:t>
            </a:r>
            <a:endParaRPr lang="en-IN" dirty="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08059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25">
          <a:fgClr>
            <a:schemeClr val="accent3">
              <a:lumMod val="60000"/>
              <a:lumOff val="40000"/>
            </a:schemeClr>
          </a:fgClr>
          <a:bgClr>
            <a:schemeClr val="bg1"/>
          </a:bgClr>
        </a:patt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D0A3C2-0FB4-A65E-A993-BBEAA3B7C1BC}"/>
              </a:ext>
            </a:extLst>
          </p:cNvPr>
          <p:cNvSpPr>
            <a:spLocks noGrp="1"/>
          </p:cNvSpPr>
          <p:nvPr>
            <p:ph type="body" idx="1"/>
          </p:nvPr>
        </p:nvSpPr>
        <p:spPr>
          <a:xfrm>
            <a:off x="4857079" y="587829"/>
            <a:ext cx="2069345" cy="543766"/>
          </a:xfrm>
        </p:spPr>
        <p:txBody>
          <a:bodyPr>
            <a:normAutofit/>
          </a:bodyPr>
          <a:lstStyle/>
          <a:p>
            <a:pPr algn="ctr"/>
            <a:r>
              <a:rPr lang="en-US" sz="2800" b="1" dirty="0">
                <a:solidFill>
                  <a:srgbClr val="FF0000"/>
                </a:solidFill>
                <a:latin typeface="Cambria" panose="02040503050406030204" pitchFamily="18" charset="0"/>
                <a:ea typeface="Cambria" panose="02040503050406030204" pitchFamily="18" charset="0"/>
                <a:cs typeface="Calibri" panose="020F0502020204030204" pitchFamily="34" charset="0"/>
              </a:rPr>
              <a:t>Testing</a:t>
            </a:r>
            <a:endParaRPr lang="en-IN" sz="2800" b="1" dirty="0">
              <a:solidFill>
                <a:srgbClr val="FF0000"/>
              </a:solidFill>
              <a:latin typeface="Cambria" panose="02040503050406030204" pitchFamily="18" charset="0"/>
              <a:ea typeface="Cambria" panose="02040503050406030204" pitchFamily="18" charset="0"/>
              <a:cs typeface="Calibri" panose="020F0502020204030204" pitchFamily="34" charset="0"/>
            </a:endParaRPr>
          </a:p>
        </p:txBody>
      </p:sp>
      <p:pic>
        <p:nvPicPr>
          <p:cNvPr id="2" name="Picture 1" descr="A screenshot of a computer program&#10;&#10;AI-generated content may be incorrect.">
            <a:extLst>
              <a:ext uri="{FF2B5EF4-FFF2-40B4-BE49-F238E27FC236}">
                <a16:creationId xmlns:a16="http://schemas.microsoft.com/office/drawing/2014/main" id="{BF83F7FD-DB13-09B2-B794-81627FA877D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8294" y="1136363"/>
            <a:ext cx="9458075" cy="4753232"/>
          </a:xfrm>
          <a:prstGeom prst="rect">
            <a:avLst/>
          </a:prstGeom>
          <a:noFill/>
          <a:ln w="12700">
            <a:solidFill>
              <a:schemeClr val="tx1"/>
            </a:solidFill>
          </a:ln>
        </p:spPr>
      </p:pic>
    </p:spTree>
    <p:extLst>
      <p:ext uri="{BB962C8B-B14F-4D97-AF65-F5344CB8AC3E}">
        <p14:creationId xmlns:p14="http://schemas.microsoft.com/office/powerpoint/2010/main" val="3559999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25">
          <a:fgClr>
            <a:srgbClr val="00B0F0"/>
          </a:fgClr>
          <a:bgClr>
            <a:schemeClr val="bg1"/>
          </a:bgClr>
        </a:pattFill>
        <a:effectLst/>
      </p:bgPr>
    </p:bg>
    <p:spTree>
      <p:nvGrpSpPr>
        <p:cNvPr id="1" name="">
          <a:extLst>
            <a:ext uri="{FF2B5EF4-FFF2-40B4-BE49-F238E27FC236}">
              <a16:creationId xmlns:a16="http://schemas.microsoft.com/office/drawing/2014/main" id="{CF47F136-18B2-130A-7705-6F27973327C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FB6A626B-2BE5-C9A9-2513-9936811EFF5B}"/>
              </a:ext>
            </a:extLst>
          </p:cNvPr>
          <p:cNvSpPr>
            <a:spLocks noGrp="1"/>
          </p:cNvSpPr>
          <p:nvPr>
            <p:ph type="body" idx="1"/>
          </p:nvPr>
        </p:nvSpPr>
        <p:spPr>
          <a:xfrm>
            <a:off x="4753467" y="583608"/>
            <a:ext cx="2536968" cy="463679"/>
          </a:xfrm>
        </p:spPr>
        <p:txBody>
          <a:bodyPr>
            <a:noAutofit/>
          </a:bodyPr>
          <a:lstStyle/>
          <a:p>
            <a:pPr algn="ctr"/>
            <a:r>
              <a:rPr lang="en-US" sz="2600" dirty="0">
                <a:solidFill>
                  <a:srgbClr val="FF0000"/>
                </a:solidFill>
                <a:latin typeface="Calibri" panose="020F0502020204030204" pitchFamily="34" charset="0"/>
                <a:ea typeface="Calibri" panose="020F0502020204030204" pitchFamily="34" charset="0"/>
                <a:cs typeface="Calibri" panose="020F0502020204030204" pitchFamily="34" charset="0"/>
              </a:rPr>
              <a:t>Saving Model</a:t>
            </a:r>
            <a:endParaRPr lang="en-IN" sz="2600" dirty="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descr="A computer code with colorful text&#10;&#10;AI-generated content may be incorrect.">
            <a:extLst>
              <a:ext uri="{FF2B5EF4-FFF2-40B4-BE49-F238E27FC236}">
                <a16:creationId xmlns:a16="http://schemas.microsoft.com/office/drawing/2014/main" id="{B5731D4A-4FB8-89C4-D530-FFDE97CC4B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0815" y="1078463"/>
            <a:ext cx="8950369" cy="2081412"/>
          </a:xfrm>
          <a:prstGeom prst="rect">
            <a:avLst/>
          </a:prstGeom>
          <a:noFill/>
          <a:ln w="12700">
            <a:solidFill>
              <a:schemeClr val="tx1"/>
            </a:solidFill>
          </a:ln>
        </p:spPr>
      </p:pic>
      <p:pic>
        <p:nvPicPr>
          <p:cNvPr id="7" name="Picture 6">
            <a:extLst>
              <a:ext uri="{FF2B5EF4-FFF2-40B4-BE49-F238E27FC236}">
                <a16:creationId xmlns:a16="http://schemas.microsoft.com/office/drawing/2014/main" id="{9C498004-78B3-CEBE-18F0-1A2A18E7CD36}"/>
              </a:ext>
            </a:extLst>
          </p:cNvPr>
          <p:cNvPicPr>
            <a:picLocks noChangeAspect="1"/>
          </p:cNvPicPr>
          <p:nvPr/>
        </p:nvPicPr>
        <p:blipFill>
          <a:blip r:embed="rId3"/>
          <a:stretch>
            <a:fillRect/>
          </a:stretch>
        </p:blipFill>
        <p:spPr>
          <a:xfrm>
            <a:off x="1620815" y="3315536"/>
            <a:ext cx="3584126" cy="2824008"/>
          </a:xfrm>
          <a:prstGeom prst="rect">
            <a:avLst/>
          </a:prstGeom>
          <a:ln w="38100">
            <a:solidFill>
              <a:schemeClr val="accent5"/>
            </a:solidFill>
          </a:ln>
        </p:spPr>
      </p:pic>
      <p:sp>
        <p:nvSpPr>
          <p:cNvPr id="2" name="Text Placeholder 2">
            <a:extLst>
              <a:ext uri="{FF2B5EF4-FFF2-40B4-BE49-F238E27FC236}">
                <a16:creationId xmlns:a16="http://schemas.microsoft.com/office/drawing/2014/main" id="{F6031569-E456-55A6-9498-DDFC452C5B2C}"/>
              </a:ext>
            </a:extLst>
          </p:cNvPr>
          <p:cNvSpPr txBox="1">
            <a:spLocks/>
          </p:cNvSpPr>
          <p:nvPr/>
        </p:nvSpPr>
        <p:spPr>
          <a:xfrm>
            <a:off x="6725454" y="4404392"/>
            <a:ext cx="4228285" cy="64629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SzPct val="11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r>
              <a:rPr lang="en-IN" sz="2800" dirty="0">
                <a:solidFill>
                  <a:srgbClr val="FF0000"/>
                </a:solidFill>
                <a:latin typeface="Calibri" panose="020F0502020204030204" pitchFamily="34" charset="0"/>
                <a:ea typeface="Calibri" panose="020F0502020204030204" pitchFamily="34" charset="0"/>
                <a:cs typeface="Calibri" panose="020F0502020204030204" pitchFamily="34" charset="0"/>
              </a:rPr>
              <a:t>requirements.txt</a:t>
            </a:r>
          </a:p>
        </p:txBody>
      </p:sp>
      <p:cxnSp>
        <p:nvCxnSpPr>
          <p:cNvPr id="6" name="Connector: Elbow 5">
            <a:extLst>
              <a:ext uri="{FF2B5EF4-FFF2-40B4-BE49-F238E27FC236}">
                <a16:creationId xmlns:a16="http://schemas.microsoft.com/office/drawing/2014/main" id="{9F8DA799-3A27-0FF2-6FAE-284FEF570A32}"/>
              </a:ext>
            </a:extLst>
          </p:cNvPr>
          <p:cNvCxnSpPr>
            <a:cxnSpLocks/>
            <a:endCxn id="2" idx="1"/>
          </p:cNvCxnSpPr>
          <p:nvPr/>
        </p:nvCxnSpPr>
        <p:spPr>
          <a:xfrm flipV="1">
            <a:off x="5318449" y="4727540"/>
            <a:ext cx="1407005" cy="880158"/>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953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25">
          <a:fgClr>
            <a:srgbClr val="92D050"/>
          </a:fgClr>
          <a:bgClr>
            <a:schemeClr val="bg1"/>
          </a:bgClr>
        </a:patt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5ADC61-F267-536A-A8C1-438AFF9FAD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9599" y="-1"/>
            <a:ext cx="5730240" cy="6858001"/>
          </a:xfrm>
          <a:prstGeom prst="rect">
            <a:avLst/>
          </a:prstGeom>
          <a:noFill/>
          <a:ln w="12700">
            <a:solidFill>
              <a:schemeClr val="accent6"/>
            </a:solidFill>
          </a:ln>
        </p:spPr>
      </p:pic>
      <p:sp>
        <p:nvSpPr>
          <p:cNvPr id="2" name="TextBox 1">
            <a:extLst>
              <a:ext uri="{FF2B5EF4-FFF2-40B4-BE49-F238E27FC236}">
                <a16:creationId xmlns:a16="http://schemas.microsoft.com/office/drawing/2014/main" id="{DF4D088F-A430-D765-0AAF-C84A04A75B46}"/>
              </a:ext>
            </a:extLst>
          </p:cNvPr>
          <p:cNvSpPr txBox="1"/>
          <p:nvPr/>
        </p:nvSpPr>
        <p:spPr>
          <a:xfrm>
            <a:off x="933060" y="2382559"/>
            <a:ext cx="4301413" cy="2092881"/>
          </a:xfrm>
          <a:prstGeom prst="rect">
            <a:avLst/>
          </a:prstGeom>
          <a:noFill/>
        </p:spPr>
        <p:txBody>
          <a:bodyPr wrap="square" rtlCol="0">
            <a:spAutoFit/>
          </a:bodyPr>
          <a:lstStyle/>
          <a:p>
            <a:pPr algn="ctr"/>
            <a:r>
              <a:rPr lang="en-US" sz="2600" b="1" dirty="0">
                <a:latin typeface="Calibri" panose="020F0502020204030204" pitchFamily="34" charset="0"/>
                <a:ea typeface="Calibri" panose="020F0502020204030204" pitchFamily="34" charset="0"/>
                <a:cs typeface="Calibri" panose="020F0502020204030204" pitchFamily="34" charset="0"/>
              </a:rPr>
              <a:t>Internet Downtime Prediction </a:t>
            </a:r>
            <a:br>
              <a:rPr lang="en-US" sz="2600" b="1" dirty="0">
                <a:latin typeface="Calibri" panose="020F0502020204030204" pitchFamily="34" charset="0"/>
                <a:ea typeface="Calibri" panose="020F0502020204030204" pitchFamily="34" charset="0"/>
                <a:cs typeface="Calibri" panose="020F0502020204030204" pitchFamily="34" charset="0"/>
              </a:rPr>
            </a:br>
            <a:endParaRPr lang="en-US" sz="2600" b="1" dirty="0">
              <a:latin typeface="Calibri" panose="020F0502020204030204" pitchFamily="34" charset="0"/>
              <a:ea typeface="Calibri" panose="020F0502020204030204" pitchFamily="34" charset="0"/>
              <a:cs typeface="Calibri" panose="020F0502020204030204" pitchFamily="34" charset="0"/>
            </a:endParaRPr>
          </a:p>
          <a:p>
            <a:pPr algn="ctr"/>
            <a:r>
              <a:rPr lang="en-US" sz="2600" b="1" dirty="0" err="1">
                <a:latin typeface="Calibri" panose="020F0502020204030204" pitchFamily="34" charset="0"/>
                <a:ea typeface="Calibri" panose="020F0502020204030204" pitchFamily="34" charset="0"/>
                <a:cs typeface="Calibri" panose="020F0502020204030204" pitchFamily="34" charset="0"/>
              </a:rPr>
              <a:t>Streamlit</a:t>
            </a:r>
            <a:r>
              <a:rPr lang="en-US" sz="2600" b="1" dirty="0">
                <a:latin typeface="Calibri" panose="020F0502020204030204" pitchFamily="34" charset="0"/>
                <a:ea typeface="Calibri" panose="020F0502020204030204" pitchFamily="34" charset="0"/>
                <a:cs typeface="Calibri" panose="020F0502020204030204" pitchFamily="34" charset="0"/>
              </a:rPr>
              <a:t> Web APP</a:t>
            </a:r>
            <a:br>
              <a:rPr lang="en-US" sz="2600" b="1" dirty="0">
                <a:latin typeface="Calibri" panose="020F0502020204030204" pitchFamily="34" charset="0"/>
                <a:ea typeface="Calibri" panose="020F0502020204030204" pitchFamily="34" charset="0"/>
                <a:cs typeface="Calibri" panose="020F0502020204030204" pitchFamily="34" charset="0"/>
              </a:rPr>
            </a:br>
            <a:endParaRPr lang="en-US" sz="2600" b="1" dirty="0">
              <a:latin typeface="Calibri" panose="020F0502020204030204" pitchFamily="34" charset="0"/>
              <a:ea typeface="Calibri" panose="020F0502020204030204" pitchFamily="34" charset="0"/>
              <a:cs typeface="Calibri" panose="020F0502020204030204" pitchFamily="34" charset="0"/>
            </a:endParaRPr>
          </a:p>
          <a:p>
            <a:pPr algn="ctr"/>
            <a:r>
              <a:rPr lang="en-US" sz="2600" b="1" dirty="0">
                <a:latin typeface="Calibri" panose="020F0502020204030204" pitchFamily="34" charset="0"/>
                <a:ea typeface="Calibri" panose="020F0502020204030204" pitchFamily="34" charset="0"/>
                <a:cs typeface="Calibri" panose="020F0502020204030204" pitchFamily="34" charset="0"/>
              </a:rPr>
              <a:t>Homepage</a:t>
            </a:r>
            <a:endParaRPr lang="en-IN" sz="2600" b="1" dirty="0">
              <a:latin typeface="Calibri" panose="020F0502020204030204" pitchFamily="34" charset="0"/>
              <a:ea typeface="Calibri" panose="020F0502020204030204" pitchFamily="34" charset="0"/>
              <a:cs typeface="Calibri" panose="020F0502020204030204" pitchFamily="34" charset="0"/>
            </a:endParaRPr>
          </a:p>
        </p:txBody>
      </p:sp>
      <p:sp>
        <p:nvSpPr>
          <p:cNvPr id="4" name="Text Placeholder 2">
            <a:extLst>
              <a:ext uri="{FF2B5EF4-FFF2-40B4-BE49-F238E27FC236}">
                <a16:creationId xmlns:a16="http://schemas.microsoft.com/office/drawing/2014/main" id="{2E1F9854-9062-43BC-8F2A-C7A84411CDAD}"/>
              </a:ext>
            </a:extLst>
          </p:cNvPr>
          <p:cNvSpPr txBox="1">
            <a:spLocks/>
          </p:cNvSpPr>
          <p:nvPr/>
        </p:nvSpPr>
        <p:spPr>
          <a:xfrm>
            <a:off x="744135" y="1043895"/>
            <a:ext cx="4228285" cy="646295"/>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None/>
            </a:pPr>
            <a:r>
              <a:rPr lang="en-US" sz="3200" b="1" dirty="0">
                <a:solidFill>
                  <a:srgbClr val="FF0000"/>
                </a:solidFill>
                <a:latin typeface="Algerian" panose="04020705040A02060702" pitchFamily="82" charset="0"/>
              </a:rPr>
              <a:t>Result</a:t>
            </a:r>
            <a:endParaRPr lang="en-IN" sz="3200" b="1" dirty="0">
              <a:solidFill>
                <a:srgbClr val="FF0000"/>
              </a:solidFill>
              <a:latin typeface="Algerian" panose="04020705040A02060702" pitchFamily="82" charset="0"/>
            </a:endParaRPr>
          </a:p>
        </p:txBody>
      </p:sp>
    </p:spTree>
    <p:extLst>
      <p:ext uri="{BB962C8B-B14F-4D97-AF65-F5344CB8AC3E}">
        <p14:creationId xmlns:p14="http://schemas.microsoft.com/office/powerpoint/2010/main" val="3334951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25">
          <a:fgClr>
            <a:srgbClr val="00B050"/>
          </a:fgClr>
          <a:bgClr>
            <a:schemeClr val="bg1"/>
          </a:bgClr>
        </a:patt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45A981-58B2-1E37-E33A-9A134AE1C1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23270" y="0"/>
            <a:ext cx="5484223" cy="6858000"/>
          </a:xfrm>
          <a:prstGeom prst="rect">
            <a:avLst/>
          </a:prstGeom>
          <a:noFill/>
          <a:ln>
            <a:noFill/>
          </a:ln>
        </p:spPr>
      </p:pic>
      <p:sp>
        <p:nvSpPr>
          <p:cNvPr id="2" name="TextBox 1">
            <a:extLst>
              <a:ext uri="{FF2B5EF4-FFF2-40B4-BE49-F238E27FC236}">
                <a16:creationId xmlns:a16="http://schemas.microsoft.com/office/drawing/2014/main" id="{E87D5573-DD3B-7172-9379-3D7F95CADE96}"/>
              </a:ext>
            </a:extLst>
          </p:cNvPr>
          <p:cNvSpPr txBox="1"/>
          <p:nvPr/>
        </p:nvSpPr>
        <p:spPr>
          <a:xfrm>
            <a:off x="933060" y="2382559"/>
            <a:ext cx="4301413" cy="2092881"/>
          </a:xfrm>
          <a:prstGeom prst="rect">
            <a:avLst/>
          </a:prstGeom>
          <a:noFill/>
        </p:spPr>
        <p:txBody>
          <a:bodyPr wrap="square" rtlCol="0">
            <a:spAutoFit/>
          </a:bodyPr>
          <a:lstStyle/>
          <a:p>
            <a:pPr algn="ctr"/>
            <a:r>
              <a:rPr lang="en-US" sz="2600" b="1" dirty="0">
                <a:latin typeface="Calibri" panose="020F0502020204030204" pitchFamily="34" charset="0"/>
                <a:ea typeface="Calibri" panose="020F0502020204030204" pitchFamily="34" charset="0"/>
                <a:cs typeface="Calibri" panose="020F0502020204030204" pitchFamily="34" charset="0"/>
              </a:rPr>
              <a:t>Internet Downtime Prediction </a:t>
            </a:r>
            <a:br>
              <a:rPr lang="en-US" sz="2600" b="1" dirty="0">
                <a:latin typeface="Calibri" panose="020F0502020204030204" pitchFamily="34" charset="0"/>
                <a:ea typeface="Calibri" panose="020F0502020204030204" pitchFamily="34" charset="0"/>
                <a:cs typeface="Calibri" panose="020F0502020204030204" pitchFamily="34" charset="0"/>
              </a:rPr>
            </a:br>
            <a:endParaRPr lang="en-US" sz="2600" b="1" dirty="0">
              <a:latin typeface="Calibri" panose="020F0502020204030204" pitchFamily="34" charset="0"/>
              <a:ea typeface="Calibri" panose="020F0502020204030204" pitchFamily="34" charset="0"/>
              <a:cs typeface="Calibri" panose="020F0502020204030204" pitchFamily="34" charset="0"/>
            </a:endParaRPr>
          </a:p>
          <a:p>
            <a:pPr algn="ctr"/>
            <a:r>
              <a:rPr lang="en-US" sz="2600" b="1" dirty="0">
                <a:latin typeface="Calibri" panose="020F0502020204030204" pitchFamily="34" charset="0"/>
                <a:ea typeface="Calibri" panose="020F0502020204030204" pitchFamily="34" charset="0"/>
                <a:cs typeface="Calibri" panose="020F0502020204030204" pitchFamily="34" charset="0"/>
              </a:rPr>
              <a:t>Sample 1</a:t>
            </a:r>
          </a:p>
          <a:p>
            <a:pPr algn="ctr"/>
            <a:endParaRPr lang="en-US" sz="2600" b="1" dirty="0">
              <a:latin typeface="Calibri" panose="020F0502020204030204" pitchFamily="34" charset="0"/>
              <a:ea typeface="Calibri" panose="020F0502020204030204" pitchFamily="34" charset="0"/>
              <a:cs typeface="Calibri" panose="020F0502020204030204" pitchFamily="34" charset="0"/>
            </a:endParaRPr>
          </a:p>
          <a:p>
            <a:pPr algn="ctr"/>
            <a:r>
              <a:rPr lang="en-US" sz="2600" b="1" dirty="0">
                <a:latin typeface="Calibri" panose="020F0502020204030204" pitchFamily="34" charset="0"/>
                <a:ea typeface="Calibri" panose="020F0502020204030204" pitchFamily="34" charset="0"/>
                <a:cs typeface="Calibri" panose="020F0502020204030204" pitchFamily="34" charset="0"/>
              </a:rPr>
              <a:t>Output: </a:t>
            </a:r>
            <a:r>
              <a:rPr lang="en-US" sz="2600" b="1" dirty="0" err="1">
                <a:solidFill>
                  <a:srgbClr val="00B050"/>
                </a:solidFill>
                <a:latin typeface="Calibri" panose="020F0502020204030204" pitchFamily="34" charset="0"/>
                <a:ea typeface="Calibri" panose="020F0502020204030204" pitchFamily="34" charset="0"/>
                <a:cs typeface="Calibri" panose="020F0502020204030204" pitchFamily="34" charset="0"/>
              </a:rPr>
              <a:t>Low_Downtime</a:t>
            </a:r>
            <a:endParaRPr lang="en-US" sz="2600" b="1" dirty="0">
              <a:solidFill>
                <a:srgbClr val="00B05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04893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25">
          <a:fgClr>
            <a:srgbClr val="00B0F0"/>
          </a:fgClr>
          <a:bgClr>
            <a:schemeClr val="bg1"/>
          </a:bgClr>
        </a:patt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998843-3486-5AF2-033C-4F0B55AC46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30423" y="0"/>
            <a:ext cx="5530487" cy="6858000"/>
          </a:xfrm>
          <a:prstGeom prst="rect">
            <a:avLst/>
          </a:prstGeom>
          <a:noFill/>
          <a:ln>
            <a:noFill/>
          </a:ln>
        </p:spPr>
      </p:pic>
      <p:sp>
        <p:nvSpPr>
          <p:cNvPr id="2" name="TextBox 1">
            <a:extLst>
              <a:ext uri="{FF2B5EF4-FFF2-40B4-BE49-F238E27FC236}">
                <a16:creationId xmlns:a16="http://schemas.microsoft.com/office/drawing/2014/main" id="{294EB020-E2EF-0D7B-D263-96500A3F81DE}"/>
              </a:ext>
            </a:extLst>
          </p:cNvPr>
          <p:cNvSpPr txBox="1"/>
          <p:nvPr/>
        </p:nvSpPr>
        <p:spPr>
          <a:xfrm>
            <a:off x="933060" y="2382559"/>
            <a:ext cx="4301413" cy="2092881"/>
          </a:xfrm>
          <a:prstGeom prst="rect">
            <a:avLst/>
          </a:prstGeom>
          <a:noFill/>
        </p:spPr>
        <p:txBody>
          <a:bodyPr wrap="square" rtlCol="0">
            <a:spAutoFit/>
          </a:bodyPr>
          <a:lstStyle/>
          <a:p>
            <a:pPr algn="ctr"/>
            <a:r>
              <a:rPr lang="en-US" sz="2600" b="1" dirty="0">
                <a:latin typeface="Calibri" panose="020F0502020204030204" pitchFamily="34" charset="0"/>
                <a:ea typeface="Calibri" panose="020F0502020204030204" pitchFamily="34" charset="0"/>
                <a:cs typeface="Calibri" panose="020F0502020204030204" pitchFamily="34" charset="0"/>
              </a:rPr>
              <a:t>Internet Downtime Prediction </a:t>
            </a:r>
            <a:br>
              <a:rPr lang="en-US" sz="2600" b="1" dirty="0">
                <a:latin typeface="Calibri" panose="020F0502020204030204" pitchFamily="34" charset="0"/>
                <a:ea typeface="Calibri" panose="020F0502020204030204" pitchFamily="34" charset="0"/>
                <a:cs typeface="Calibri" panose="020F0502020204030204" pitchFamily="34" charset="0"/>
              </a:rPr>
            </a:br>
            <a:endParaRPr lang="en-US" sz="2600" b="1" dirty="0">
              <a:latin typeface="Calibri" panose="020F0502020204030204" pitchFamily="34" charset="0"/>
              <a:ea typeface="Calibri" panose="020F0502020204030204" pitchFamily="34" charset="0"/>
              <a:cs typeface="Calibri" panose="020F0502020204030204" pitchFamily="34" charset="0"/>
            </a:endParaRPr>
          </a:p>
          <a:p>
            <a:pPr algn="ctr"/>
            <a:r>
              <a:rPr lang="en-US" sz="2600" b="1" dirty="0">
                <a:latin typeface="Calibri" panose="020F0502020204030204" pitchFamily="34" charset="0"/>
                <a:ea typeface="Calibri" panose="020F0502020204030204" pitchFamily="34" charset="0"/>
                <a:cs typeface="Calibri" panose="020F0502020204030204" pitchFamily="34" charset="0"/>
              </a:rPr>
              <a:t>Sample 2</a:t>
            </a:r>
          </a:p>
          <a:p>
            <a:pPr algn="ctr"/>
            <a:endParaRPr lang="en-US" sz="2600" b="1" dirty="0">
              <a:latin typeface="Calibri" panose="020F0502020204030204" pitchFamily="34" charset="0"/>
              <a:ea typeface="Calibri" panose="020F0502020204030204" pitchFamily="34" charset="0"/>
              <a:cs typeface="Calibri" panose="020F0502020204030204" pitchFamily="34" charset="0"/>
            </a:endParaRPr>
          </a:p>
          <a:p>
            <a:pPr algn="ctr"/>
            <a:r>
              <a:rPr lang="en-US" sz="2600" b="1" dirty="0">
                <a:latin typeface="Calibri" panose="020F0502020204030204" pitchFamily="34" charset="0"/>
                <a:ea typeface="Calibri" panose="020F0502020204030204" pitchFamily="34" charset="0"/>
                <a:cs typeface="Calibri" panose="020F0502020204030204" pitchFamily="34" charset="0"/>
              </a:rPr>
              <a:t>Output: </a:t>
            </a:r>
            <a:r>
              <a:rPr lang="en-US" sz="2600" b="1" dirty="0" err="1">
                <a:solidFill>
                  <a:srgbClr val="FFC000"/>
                </a:solidFill>
                <a:latin typeface="Calibri" panose="020F0502020204030204" pitchFamily="34" charset="0"/>
                <a:ea typeface="Calibri" panose="020F0502020204030204" pitchFamily="34" charset="0"/>
                <a:cs typeface="Calibri" panose="020F0502020204030204" pitchFamily="34" charset="0"/>
              </a:rPr>
              <a:t>Moderate_Downtime</a:t>
            </a:r>
            <a:endParaRPr lang="en-US" sz="2600" b="1" dirty="0">
              <a:solidFill>
                <a:srgbClr val="FFC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2121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25">
          <a:fgClr>
            <a:srgbClr val="00B0F0"/>
          </a:fgClr>
          <a:bgClr>
            <a:schemeClr val="bg1"/>
          </a:bgClr>
        </a:pattFill>
        <a:effectLst/>
      </p:bgPr>
    </p:bg>
    <p:spTree>
      <p:nvGrpSpPr>
        <p:cNvPr id="1" name="">
          <a:extLst>
            <a:ext uri="{FF2B5EF4-FFF2-40B4-BE49-F238E27FC236}">
              <a16:creationId xmlns:a16="http://schemas.microsoft.com/office/drawing/2014/main" id="{80E09929-CB3F-E560-D5DB-401F02479FB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AA8BC87-1D3C-C846-174C-63908C6976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01345" y="0"/>
            <a:ext cx="5769427" cy="6858000"/>
          </a:xfrm>
          <a:prstGeom prst="rect">
            <a:avLst/>
          </a:prstGeom>
          <a:noFill/>
          <a:ln>
            <a:noFill/>
          </a:ln>
        </p:spPr>
      </p:pic>
      <p:sp>
        <p:nvSpPr>
          <p:cNvPr id="3" name="TextBox 2">
            <a:extLst>
              <a:ext uri="{FF2B5EF4-FFF2-40B4-BE49-F238E27FC236}">
                <a16:creationId xmlns:a16="http://schemas.microsoft.com/office/drawing/2014/main" id="{4C0BD6EC-1715-C1F7-F399-5841A5D78BC0}"/>
              </a:ext>
            </a:extLst>
          </p:cNvPr>
          <p:cNvSpPr txBox="1"/>
          <p:nvPr/>
        </p:nvSpPr>
        <p:spPr>
          <a:xfrm>
            <a:off x="830423" y="2382559"/>
            <a:ext cx="4301413" cy="2092881"/>
          </a:xfrm>
          <a:prstGeom prst="rect">
            <a:avLst/>
          </a:prstGeom>
          <a:noFill/>
        </p:spPr>
        <p:txBody>
          <a:bodyPr wrap="square" rtlCol="0">
            <a:spAutoFit/>
          </a:bodyPr>
          <a:lstStyle/>
          <a:p>
            <a:pPr algn="ctr"/>
            <a:r>
              <a:rPr lang="en-US" sz="2600" b="1" dirty="0">
                <a:latin typeface="Calibri" panose="020F0502020204030204" pitchFamily="34" charset="0"/>
                <a:ea typeface="Calibri" panose="020F0502020204030204" pitchFamily="34" charset="0"/>
                <a:cs typeface="Calibri" panose="020F0502020204030204" pitchFamily="34" charset="0"/>
              </a:rPr>
              <a:t>Internet Downtime Prediction </a:t>
            </a:r>
            <a:br>
              <a:rPr lang="en-US" sz="2600" b="1" dirty="0">
                <a:latin typeface="Calibri" panose="020F0502020204030204" pitchFamily="34" charset="0"/>
                <a:ea typeface="Calibri" panose="020F0502020204030204" pitchFamily="34" charset="0"/>
                <a:cs typeface="Calibri" panose="020F0502020204030204" pitchFamily="34" charset="0"/>
              </a:rPr>
            </a:br>
            <a:endParaRPr lang="en-US" sz="2600" b="1" dirty="0">
              <a:latin typeface="Calibri" panose="020F0502020204030204" pitchFamily="34" charset="0"/>
              <a:ea typeface="Calibri" panose="020F0502020204030204" pitchFamily="34" charset="0"/>
              <a:cs typeface="Calibri" panose="020F0502020204030204" pitchFamily="34" charset="0"/>
            </a:endParaRPr>
          </a:p>
          <a:p>
            <a:pPr algn="ctr"/>
            <a:r>
              <a:rPr lang="en-US" sz="2600" b="1" dirty="0">
                <a:latin typeface="Calibri" panose="020F0502020204030204" pitchFamily="34" charset="0"/>
                <a:ea typeface="Calibri" panose="020F0502020204030204" pitchFamily="34" charset="0"/>
                <a:cs typeface="Calibri" panose="020F0502020204030204" pitchFamily="34" charset="0"/>
              </a:rPr>
              <a:t>Sample 3</a:t>
            </a:r>
          </a:p>
          <a:p>
            <a:pPr algn="ctr"/>
            <a:endParaRPr lang="en-US" sz="2600" b="1" dirty="0">
              <a:latin typeface="Calibri" panose="020F0502020204030204" pitchFamily="34" charset="0"/>
              <a:ea typeface="Calibri" panose="020F0502020204030204" pitchFamily="34" charset="0"/>
              <a:cs typeface="Calibri" panose="020F0502020204030204" pitchFamily="34" charset="0"/>
            </a:endParaRPr>
          </a:p>
          <a:p>
            <a:pPr algn="ctr"/>
            <a:r>
              <a:rPr lang="en-US" sz="2600" b="1" dirty="0">
                <a:latin typeface="Calibri" panose="020F0502020204030204" pitchFamily="34" charset="0"/>
                <a:ea typeface="Calibri" panose="020F0502020204030204" pitchFamily="34" charset="0"/>
                <a:cs typeface="Calibri" panose="020F0502020204030204" pitchFamily="34" charset="0"/>
              </a:rPr>
              <a:t>Output: </a:t>
            </a:r>
            <a:r>
              <a:rPr lang="en-US" sz="2600" b="1" dirty="0" err="1">
                <a:solidFill>
                  <a:srgbClr val="FF0000"/>
                </a:solidFill>
                <a:latin typeface="Calibri" panose="020F0502020204030204" pitchFamily="34" charset="0"/>
                <a:ea typeface="Calibri" panose="020F0502020204030204" pitchFamily="34" charset="0"/>
                <a:cs typeface="Calibri" panose="020F0502020204030204" pitchFamily="34" charset="0"/>
              </a:rPr>
              <a:t>High_Downtime</a:t>
            </a:r>
            <a:endParaRPr lang="en-US" sz="2600" b="1" dirty="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40603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955E66-4248-32E0-FE22-D0BE0BC09210}"/>
              </a:ext>
            </a:extLst>
          </p:cNvPr>
          <p:cNvSpPr>
            <a:spLocks noGrp="1"/>
          </p:cNvSpPr>
          <p:nvPr>
            <p:ph type="body" idx="1"/>
          </p:nvPr>
        </p:nvSpPr>
        <p:spPr>
          <a:xfrm>
            <a:off x="915344" y="622853"/>
            <a:ext cx="10346702" cy="5605671"/>
          </a:xfrm>
        </p:spPr>
        <p:txBody>
          <a:bodyPr>
            <a:noAutofit/>
          </a:bodyPr>
          <a:lstStyle/>
          <a:p>
            <a:pPr marL="285750" indent="-285750" algn="just">
              <a:buFont typeface="Courier New" panose="02070309020205020404" pitchFamily="49" charset="0"/>
              <a:buChar char="o"/>
            </a:pPr>
            <a:r>
              <a:rPr lang="en-US" sz="1700" dirty="0">
                <a:latin typeface="Calibri" panose="020F0502020204030204" pitchFamily="34" charset="0"/>
                <a:ea typeface="Calibri" panose="020F0502020204030204" pitchFamily="34" charset="0"/>
                <a:cs typeface="Calibri" panose="020F0502020204030204" pitchFamily="34" charset="0"/>
              </a:rPr>
              <a:t>The </a:t>
            </a:r>
            <a:r>
              <a:rPr lang="en-US" sz="1700" b="1" dirty="0">
                <a:latin typeface="Calibri" panose="020F0502020204030204" pitchFamily="34" charset="0"/>
                <a:ea typeface="Calibri" panose="020F0502020204030204" pitchFamily="34" charset="0"/>
                <a:cs typeface="Calibri" panose="020F0502020204030204" pitchFamily="34" charset="0"/>
              </a:rPr>
              <a:t>Internet Downtime Prediction </a:t>
            </a:r>
            <a:r>
              <a:rPr lang="en-US" sz="1700" dirty="0">
                <a:latin typeface="Calibri" panose="020F0502020204030204" pitchFamily="34" charset="0"/>
                <a:ea typeface="Calibri" panose="020F0502020204030204" pitchFamily="34" charset="0"/>
                <a:cs typeface="Calibri" panose="020F0502020204030204" pitchFamily="34" charset="0"/>
              </a:rPr>
              <a:t>project aims to develop a machine learning based web application capable of predicting the severity of internet downtime for </a:t>
            </a:r>
            <a:r>
              <a:rPr lang="en-US" sz="1700" b="1" dirty="0">
                <a:latin typeface="Calibri" panose="020F0502020204030204" pitchFamily="34" charset="0"/>
                <a:ea typeface="Calibri" panose="020F0502020204030204" pitchFamily="34" charset="0"/>
                <a:cs typeface="Calibri" panose="020F0502020204030204" pitchFamily="34" charset="0"/>
              </a:rPr>
              <a:t>Internet Service Providers </a:t>
            </a:r>
            <a:r>
              <a:rPr lang="en-US" sz="1700" dirty="0">
                <a:latin typeface="Calibri" panose="020F0502020204030204" pitchFamily="34" charset="0"/>
                <a:ea typeface="Calibri" panose="020F0502020204030204" pitchFamily="34" charset="0"/>
                <a:cs typeface="Calibri" panose="020F0502020204030204" pitchFamily="34" charset="0"/>
              </a:rPr>
              <a:t>(ISPs). Maintaining consistent network connectivity is a critical challenge for ISPs, as frequent or prolonged downtimes lead to customer dissatisfaction, service complaints, and potential revenue loss. </a:t>
            </a:r>
          </a:p>
          <a:p>
            <a:pPr marL="285750" indent="-285750" algn="just">
              <a:buFont typeface="Courier New" panose="02070309020205020404" pitchFamily="49" charset="0"/>
              <a:buChar char="o"/>
            </a:pPr>
            <a:r>
              <a:rPr lang="en-US" sz="1700" dirty="0">
                <a:latin typeface="Calibri" panose="020F0502020204030204" pitchFamily="34" charset="0"/>
                <a:ea typeface="Calibri" panose="020F0502020204030204" pitchFamily="34" charset="0"/>
                <a:cs typeface="Calibri" panose="020F0502020204030204" pitchFamily="34" charset="0"/>
              </a:rPr>
              <a:t>This project leverages supervised machine learning techniques to predict downtime categories - </a:t>
            </a:r>
            <a:r>
              <a:rPr lang="en-US" sz="1700" b="1" dirty="0">
                <a:latin typeface="Calibri" panose="020F0502020204030204" pitchFamily="34" charset="0"/>
                <a:ea typeface="Calibri" panose="020F0502020204030204" pitchFamily="34" charset="0"/>
                <a:cs typeface="Calibri" panose="020F0502020204030204" pitchFamily="34" charset="0"/>
              </a:rPr>
              <a:t>Low, Moderate, or High</a:t>
            </a:r>
            <a:r>
              <a:rPr lang="en-US" sz="1700" dirty="0">
                <a:latin typeface="Calibri" panose="020F0502020204030204" pitchFamily="34" charset="0"/>
                <a:ea typeface="Calibri" panose="020F0502020204030204" pitchFamily="34" charset="0"/>
                <a:cs typeface="Calibri" panose="020F0502020204030204" pitchFamily="34" charset="0"/>
              </a:rPr>
              <a:t>, based on key network performance indicators such as </a:t>
            </a:r>
            <a:r>
              <a:rPr lang="en-US" sz="1700" b="1" dirty="0">
                <a:latin typeface="Calibri" panose="020F0502020204030204" pitchFamily="34" charset="0"/>
                <a:ea typeface="Calibri" panose="020F0502020204030204" pitchFamily="34" charset="0"/>
                <a:cs typeface="Calibri" panose="020F0502020204030204" pitchFamily="34" charset="0"/>
              </a:rPr>
              <a:t>download speed, upload speed, latency, jitter, and packet loss</a:t>
            </a:r>
            <a:r>
              <a:rPr lang="en-US" sz="1700" dirty="0">
                <a:latin typeface="Calibri" panose="020F0502020204030204" pitchFamily="34" charset="0"/>
                <a:ea typeface="Calibri" panose="020F0502020204030204" pitchFamily="34" charset="0"/>
                <a:cs typeface="Calibri" panose="020F0502020204030204" pitchFamily="34" charset="0"/>
              </a:rPr>
              <a:t>, along with regional and environmental factors like </a:t>
            </a:r>
            <a:r>
              <a:rPr lang="en-US" sz="1700" b="1" dirty="0">
                <a:latin typeface="Calibri" panose="020F0502020204030204" pitchFamily="34" charset="0"/>
                <a:ea typeface="Calibri" panose="020F0502020204030204" pitchFamily="34" charset="0"/>
                <a:cs typeface="Calibri" panose="020F0502020204030204" pitchFamily="34" charset="0"/>
              </a:rPr>
              <a:t>city, locality, and weather conditions. </a:t>
            </a:r>
          </a:p>
          <a:p>
            <a:pPr marL="285750" indent="-285750" algn="just">
              <a:buFont typeface="Courier New" panose="02070309020205020404" pitchFamily="49" charset="0"/>
              <a:buChar char="o"/>
            </a:pPr>
            <a:r>
              <a:rPr lang="en-US" sz="1700" dirty="0">
                <a:latin typeface="Calibri" panose="020F0502020204030204" pitchFamily="34" charset="0"/>
                <a:ea typeface="Calibri" panose="020F0502020204030204" pitchFamily="34" charset="0"/>
                <a:cs typeface="Calibri" panose="020F0502020204030204" pitchFamily="34" charset="0"/>
              </a:rPr>
              <a:t>The dataset was pre-processed through encoding of categorical variables and scaling of numerical features to ensure balanced input for the model. Various classification algorithms were trained and evaluated, including </a:t>
            </a:r>
            <a:r>
              <a:rPr lang="en-US" sz="1700" b="1" dirty="0">
                <a:latin typeface="Calibri" panose="020F0502020204030204" pitchFamily="34" charset="0"/>
                <a:ea typeface="Calibri" panose="020F0502020204030204" pitchFamily="34" charset="0"/>
                <a:cs typeface="Calibri" panose="020F0502020204030204" pitchFamily="34" charset="0"/>
              </a:rPr>
              <a:t>Logistic Regression, Decision Tree, Random Forest, Gradient Boosting, K-Nearest Neighbors, and Support Vector Machine (SVM). </a:t>
            </a:r>
            <a:r>
              <a:rPr lang="en-US" sz="1700" dirty="0">
                <a:latin typeface="Calibri" panose="020F0502020204030204" pitchFamily="34" charset="0"/>
                <a:ea typeface="Calibri" panose="020F0502020204030204" pitchFamily="34" charset="0"/>
                <a:cs typeface="Calibri" panose="020F0502020204030204" pitchFamily="34" charset="0"/>
              </a:rPr>
              <a:t>Among these, the </a:t>
            </a:r>
            <a:r>
              <a:rPr lang="en-US" sz="1700" b="1" dirty="0">
                <a:latin typeface="Calibri" panose="020F0502020204030204" pitchFamily="34" charset="0"/>
                <a:ea typeface="Calibri" panose="020F0502020204030204" pitchFamily="34" charset="0"/>
                <a:cs typeface="Calibri" panose="020F0502020204030204" pitchFamily="34" charset="0"/>
              </a:rPr>
              <a:t>Random Forest Classifier </a:t>
            </a:r>
            <a:r>
              <a:rPr lang="en-US" sz="1700" dirty="0">
                <a:latin typeface="Calibri" panose="020F0502020204030204" pitchFamily="34" charset="0"/>
                <a:ea typeface="Calibri" panose="020F0502020204030204" pitchFamily="34" charset="0"/>
                <a:cs typeface="Calibri" panose="020F0502020204030204" pitchFamily="34" charset="0"/>
              </a:rPr>
              <a:t>demonstrated the best performance with an accuracy of </a:t>
            </a:r>
            <a:r>
              <a:rPr lang="en-US" sz="1700" b="1" dirty="0">
                <a:latin typeface="Calibri" panose="020F0502020204030204" pitchFamily="34" charset="0"/>
                <a:ea typeface="Calibri" panose="020F0502020204030204" pitchFamily="34" charset="0"/>
                <a:cs typeface="Calibri" panose="020F0502020204030204" pitchFamily="34" charset="0"/>
              </a:rPr>
              <a:t>92.00%</a:t>
            </a:r>
            <a:r>
              <a:rPr lang="en-US" sz="1700" dirty="0">
                <a:latin typeface="Calibri" panose="020F0502020204030204" pitchFamily="34" charset="0"/>
                <a:ea typeface="Calibri" panose="020F0502020204030204" pitchFamily="34" charset="0"/>
                <a:cs typeface="Calibri" panose="020F0502020204030204" pitchFamily="34" charset="0"/>
              </a:rPr>
              <a:t>, making it the chosen model for deployment. </a:t>
            </a:r>
          </a:p>
          <a:p>
            <a:pPr marL="285750" indent="-285750" algn="just">
              <a:buFont typeface="Courier New" panose="02070309020205020404" pitchFamily="49" charset="0"/>
              <a:buChar char="o"/>
            </a:pPr>
            <a:r>
              <a:rPr lang="en-US" sz="1700" dirty="0">
                <a:latin typeface="Calibri" panose="020F0502020204030204" pitchFamily="34" charset="0"/>
                <a:ea typeface="Calibri" panose="020F0502020204030204" pitchFamily="34" charset="0"/>
                <a:cs typeface="Calibri" panose="020F0502020204030204" pitchFamily="34" charset="0"/>
              </a:rPr>
              <a:t>The trained model was serialized using the </a:t>
            </a:r>
            <a:r>
              <a:rPr lang="en-US" sz="1700" b="1" dirty="0" err="1">
                <a:latin typeface="Calibri" panose="020F0502020204030204" pitchFamily="34" charset="0"/>
                <a:ea typeface="Calibri" panose="020F0502020204030204" pitchFamily="34" charset="0"/>
                <a:cs typeface="Calibri" panose="020F0502020204030204" pitchFamily="34" charset="0"/>
              </a:rPr>
              <a:t>joblib</a:t>
            </a:r>
            <a:r>
              <a:rPr lang="en-US" sz="1700" dirty="0">
                <a:latin typeface="Calibri" panose="020F0502020204030204" pitchFamily="34" charset="0"/>
                <a:ea typeface="Calibri" panose="020F0502020204030204" pitchFamily="34" charset="0"/>
                <a:cs typeface="Calibri" panose="020F0502020204030204" pitchFamily="34" charset="0"/>
              </a:rPr>
              <a:t> library and integrated into an interactive web application built with </a:t>
            </a:r>
            <a:r>
              <a:rPr lang="en-US" sz="1700" b="1" dirty="0" err="1">
                <a:latin typeface="Calibri" panose="020F0502020204030204" pitchFamily="34" charset="0"/>
                <a:ea typeface="Calibri" panose="020F0502020204030204" pitchFamily="34" charset="0"/>
                <a:cs typeface="Calibri" panose="020F0502020204030204" pitchFamily="34" charset="0"/>
              </a:rPr>
              <a:t>Streamlit</a:t>
            </a:r>
            <a:r>
              <a:rPr lang="en-US" sz="1700" dirty="0">
                <a:latin typeface="Calibri" panose="020F0502020204030204" pitchFamily="34" charset="0"/>
                <a:ea typeface="Calibri" panose="020F0502020204030204" pitchFamily="34" charset="0"/>
                <a:cs typeface="Calibri" panose="020F0502020204030204" pitchFamily="34" charset="0"/>
              </a:rPr>
              <a:t>, allowing users to input network and environmental parameters to predict the expected </a:t>
            </a:r>
            <a:r>
              <a:rPr lang="en-US" sz="1700" b="1" dirty="0">
                <a:latin typeface="Calibri" panose="020F0502020204030204" pitchFamily="34" charset="0"/>
                <a:ea typeface="Calibri" panose="020F0502020204030204" pitchFamily="34" charset="0"/>
                <a:cs typeface="Calibri" panose="020F0502020204030204" pitchFamily="34" charset="0"/>
              </a:rPr>
              <a:t>downtime category</a:t>
            </a:r>
            <a:r>
              <a:rPr lang="en-US" sz="1700" dirty="0">
                <a:latin typeface="Calibri" panose="020F0502020204030204" pitchFamily="34" charset="0"/>
                <a:ea typeface="Calibri" panose="020F0502020204030204" pitchFamily="34" charset="0"/>
                <a:cs typeface="Calibri" panose="020F0502020204030204" pitchFamily="34" charset="0"/>
              </a:rPr>
              <a:t>. This system enables ISPs to proactively monitor network conditions, identify high risk zones, and take preventive measures to reduce severe service disruptions. </a:t>
            </a:r>
          </a:p>
          <a:p>
            <a:pPr marL="285750" indent="-285750" algn="just">
              <a:buFont typeface="Courier New" panose="02070309020205020404" pitchFamily="49" charset="0"/>
              <a:buChar char="o"/>
            </a:pPr>
            <a:r>
              <a:rPr lang="en-US" sz="1700" dirty="0">
                <a:latin typeface="Calibri" panose="020F0502020204030204" pitchFamily="34" charset="0"/>
                <a:ea typeface="Calibri" panose="020F0502020204030204" pitchFamily="34" charset="0"/>
                <a:cs typeface="Calibri" panose="020F0502020204030204" pitchFamily="34" charset="0"/>
              </a:rPr>
              <a:t>In conclusion, the Internet Downtime Prediction project demonstrates the effective application of machine learning in network reliability management, offering a practical tool for improving service quality and customer experience.</a:t>
            </a:r>
          </a:p>
        </p:txBody>
      </p:sp>
      <p:sp>
        <p:nvSpPr>
          <p:cNvPr id="2" name="Title 1">
            <a:extLst>
              <a:ext uri="{FF2B5EF4-FFF2-40B4-BE49-F238E27FC236}">
                <a16:creationId xmlns:a16="http://schemas.microsoft.com/office/drawing/2014/main" id="{508976E3-E8B4-FFD4-9EA4-9621E319708D}"/>
              </a:ext>
            </a:extLst>
          </p:cNvPr>
          <p:cNvSpPr>
            <a:spLocks noGrp="1"/>
          </p:cNvSpPr>
          <p:nvPr>
            <p:ph type="title"/>
          </p:nvPr>
        </p:nvSpPr>
        <p:spPr>
          <a:xfrm>
            <a:off x="4752823" y="-102637"/>
            <a:ext cx="2338443" cy="608400"/>
          </a:xfrm>
        </p:spPr>
        <p:txBody>
          <a:bodyPr>
            <a:normAutofit/>
          </a:bodyPr>
          <a:lstStyle/>
          <a:p>
            <a:pPr algn="ctr"/>
            <a:r>
              <a:rPr lang="en-US" sz="2800" dirty="0">
                <a:solidFill>
                  <a:srgbClr val="FF0000"/>
                </a:solidFill>
                <a:latin typeface="Algerian" panose="04020705040A02060702" pitchFamily="82" charset="0"/>
              </a:rPr>
              <a:t>Abstract</a:t>
            </a:r>
            <a:endParaRPr lang="en-IN" sz="2800" dirty="0">
              <a:solidFill>
                <a:srgbClr val="FF0000"/>
              </a:solidFill>
              <a:latin typeface="Algerian" panose="04020705040A02060702" pitchFamily="82" charset="0"/>
            </a:endParaRPr>
          </a:p>
        </p:txBody>
      </p:sp>
    </p:spTree>
    <p:extLst>
      <p:ext uri="{BB962C8B-B14F-4D97-AF65-F5344CB8AC3E}">
        <p14:creationId xmlns:p14="http://schemas.microsoft.com/office/powerpoint/2010/main" val="549803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25">
          <a:fgClr>
            <a:srgbClr val="7030A0"/>
          </a:fgClr>
          <a:bgClr>
            <a:schemeClr val="bg1"/>
          </a:bgClr>
        </a:patt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C0DB58-01CF-EFE5-07DE-7CF161803F80}"/>
              </a:ext>
            </a:extLst>
          </p:cNvPr>
          <p:cNvSpPr>
            <a:spLocks noGrp="1"/>
          </p:cNvSpPr>
          <p:nvPr>
            <p:ph type="body" idx="1"/>
          </p:nvPr>
        </p:nvSpPr>
        <p:spPr>
          <a:xfrm>
            <a:off x="709127" y="4339558"/>
            <a:ext cx="10767525" cy="1277829"/>
          </a:xfrm>
        </p:spPr>
        <p:txBody>
          <a:bodyPr>
            <a:normAutofit/>
          </a:bodyPr>
          <a:lstStyle/>
          <a:p>
            <a:r>
              <a:rPr lang="en-US" sz="2000" b="1" i="1" dirty="0" err="1">
                <a:solidFill>
                  <a:srgbClr val="002060"/>
                </a:solidFill>
                <a:latin typeface="Arial" panose="020B0604020202020204" pitchFamily="34" charset="0"/>
                <a:cs typeface="Arial" panose="020B0604020202020204" pitchFamily="34" charset="0"/>
              </a:rPr>
              <a:t>Streamlit</a:t>
            </a:r>
            <a:r>
              <a:rPr lang="en-US" sz="2000" b="1" i="1" dirty="0">
                <a:solidFill>
                  <a:srgbClr val="002060"/>
                </a:solidFill>
                <a:latin typeface="Arial" panose="020B0604020202020204" pitchFamily="34" charset="0"/>
                <a:cs typeface="Arial" panose="020B0604020202020204" pitchFamily="34" charset="0"/>
              </a:rPr>
              <a:t> Web APP link</a:t>
            </a:r>
            <a:r>
              <a:rPr lang="en-US" b="1" i="1" dirty="0">
                <a:solidFill>
                  <a:srgbClr val="002060"/>
                </a:solidFill>
                <a:latin typeface="Arial" panose="020B0604020202020204" pitchFamily="34" charset="0"/>
                <a:cs typeface="Arial" panose="020B0604020202020204" pitchFamily="34" charset="0"/>
              </a:rPr>
              <a:t>	</a:t>
            </a:r>
            <a:r>
              <a:rPr lang="en-US" sz="2000" b="1" dirty="0">
                <a:solidFill>
                  <a:srgbClr val="002060"/>
                </a:solidFill>
                <a:latin typeface="Arial" panose="020B0604020202020204" pitchFamily="34" charset="0"/>
                <a:cs typeface="Arial" panose="020B0604020202020204" pitchFamily="34" charset="0"/>
              </a:rPr>
              <a:t>: 	</a:t>
            </a:r>
            <a:r>
              <a:rPr lang="en-US" b="1" i="1" dirty="0">
                <a:solidFill>
                  <a:srgbClr val="00B050"/>
                </a:solidFill>
                <a:latin typeface="Arial" panose="020B0604020202020204" pitchFamily="34" charset="0"/>
                <a:cs typeface="Arial" panose="020B0604020202020204" pitchFamily="34" charset="0"/>
              </a:rPr>
              <a:t>https://internet-downtime-prediction.streamlit.app/</a:t>
            </a:r>
            <a:br>
              <a:rPr lang="en-US" sz="2000" b="1" dirty="0">
                <a:solidFill>
                  <a:srgbClr val="A8BF4D"/>
                </a:solidFill>
                <a:latin typeface="Arial" panose="020B0604020202020204" pitchFamily="34" charset="0"/>
                <a:cs typeface="Arial" panose="020B0604020202020204" pitchFamily="34" charset="0"/>
              </a:rPr>
            </a:br>
            <a:br>
              <a:rPr lang="en-US" sz="2000" b="1" dirty="0">
                <a:latin typeface="Arial" panose="020B0604020202020204" pitchFamily="34" charset="0"/>
                <a:cs typeface="Arial" panose="020B0604020202020204" pitchFamily="34" charset="0"/>
              </a:rPr>
            </a:br>
            <a:r>
              <a:rPr lang="en-US" sz="2000" b="1" i="1" dirty="0">
                <a:solidFill>
                  <a:srgbClr val="002060"/>
                </a:solidFill>
                <a:latin typeface="Arial" panose="020B0604020202020204" pitchFamily="34" charset="0"/>
                <a:cs typeface="Arial" panose="020B0604020202020204" pitchFamily="34" charset="0"/>
              </a:rPr>
              <a:t>GitHub Project link</a:t>
            </a:r>
            <a:r>
              <a:rPr lang="en-US" sz="2000" b="1" dirty="0">
                <a:solidFill>
                  <a:srgbClr val="002060"/>
                </a:solidFill>
                <a:latin typeface="Arial" panose="020B0604020202020204" pitchFamily="34" charset="0"/>
                <a:cs typeface="Arial" panose="020B0604020202020204" pitchFamily="34" charset="0"/>
              </a:rPr>
              <a:t>		: 	</a:t>
            </a:r>
            <a:r>
              <a:rPr lang="en-US" b="1" i="1" dirty="0">
                <a:solidFill>
                  <a:srgbClr val="0070C0"/>
                </a:solidFill>
                <a:latin typeface="Arial" panose="020B0604020202020204" pitchFamily="34" charset="0"/>
                <a:cs typeface="Arial" panose="020B0604020202020204" pitchFamily="34" charset="0"/>
              </a:rPr>
              <a:t>https://github.com/sryagit/Internet_Downtime_Prediction</a:t>
            </a:r>
            <a:endParaRPr lang="en-IN" i="1" dirty="0">
              <a:solidFill>
                <a:srgbClr val="0070C0"/>
              </a:solidFill>
            </a:endParaRPr>
          </a:p>
        </p:txBody>
      </p:sp>
      <p:pic>
        <p:nvPicPr>
          <p:cNvPr id="4" name="Picture 3">
            <a:extLst>
              <a:ext uri="{FF2B5EF4-FFF2-40B4-BE49-F238E27FC236}">
                <a16:creationId xmlns:a16="http://schemas.microsoft.com/office/drawing/2014/main" id="{C6FDE6ED-0AA8-A547-6A41-A5B29C29AAF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90140" y="1112700"/>
            <a:ext cx="2276475" cy="1847851"/>
          </a:xfrm>
          <a:prstGeom prst="rect">
            <a:avLst/>
          </a:prstGeom>
          <a:noFill/>
          <a:ln>
            <a:noFill/>
          </a:ln>
        </p:spPr>
      </p:pic>
      <p:pic>
        <p:nvPicPr>
          <p:cNvPr id="5" name="Picture 4" descr="Github Icon Vector Art, Icons, and ...">
            <a:extLst>
              <a:ext uri="{FF2B5EF4-FFF2-40B4-BE49-F238E27FC236}">
                <a16:creationId xmlns:a16="http://schemas.microsoft.com/office/drawing/2014/main" id="{B1557344-CFF4-07AC-0096-7001C8A2A5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72909" y="1446076"/>
            <a:ext cx="3028951" cy="1514475"/>
          </a:xfrm>
          <a:prstGeom prst="rect">
            <a:avLst/>
          </a:prstGeom>
          <a:noFill/>
          <a:ln>
            <a:noFill/>
          </a:ln>
        </p:spPr>
      </p:pic>
    </p:spTree>
    <p:extLst>
      <p:ext uri="{BB962C8B-B14F-4D97-AF65-F5344CB8AC3E}">
        <p14:creationId xmlns:p14="http://schemas.microsoft.com/office/powerpoint/2010/main" val="2943868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41FEE5B8-603F-FE5F-997A-064BFDAB744B}"/>
              </a:ext>
            </a:extLst>
          </p:cNvPr>
          <p:cNvSpPr txBox="1">
            <a:spLocks/>
          </p:cNvSpPr>
          <p:nvPr/>
        </p:nvSpPr>
        <p:spPr>
          <a:xfrm>
            <a:off x="4077610" y="0"/>
            <a:ext cx="3743542" cy="521732"/>
          </a:xfrm>
          <a:prstGeom prst="rect">
            <a:avLst/>
          </a:prstGeom>
        </p:spPr>
        <p:txBody>
          <a:bodyPr>
            <a:normAutofit/>
          </a:bodyPr>
          <a:lstStyle>
            <a:lvl1pPr marL="285746" indent="-285746" algn="l" defTabSz="457195"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41" indent="-285746" algn="l" defTabSz="457195"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35" indent="-285746" algn="l" defTabSz="457195"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31" indent="-171448" algn="l" defTabSz="457195"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25" indent="-171448"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569" indent="-228597"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763" indent="-228597"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8957" indent="-228597"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151" indent="-228597"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None/>
            </a:pPr>
            <a:r>
              <a:rPr lang="en-US" sz="2800" dirty="0">
                <a:solidFill>
                  <a:srgbClr val="FF0000"/>
                </a:solidFill>
                <a:latin typeface="Algerian" panose="04020705040A02060702" pitchFamily="82" charset="0"/>
              </a:rPr>
              <a:t>Conclusion</a:t>
            </a:r>
            <a:endParaRPr lang="en-IN" sz="2800" dirty="0">
              <a:solidFill>
                <a:srgbClr val="FF0000"/>
              </a:solidFill>
              <a:latin typeface="Algerian" panose="04020705040A02060702" pitchFamily="82" charset="0"/>
            </a:endParaRPr>
          </a:p>
        </p:txBody>
      </p:sp>
      <p:sp>
        <p:nvSpPr>
          <p:cNvPr id="4" name="TextBox 3">
            <a:extLst>
              <a:ext uri="{FF2B5EF4-FFF2-40B4-BE49-F238E27FC236}">
                <a16:creationId xmlns:a16="http://schemas.microsoft.com/office/drawing/2014/main" id="{89E3E6B4-79C8-B7B9-7336-A7D28A49BC49}"/>
              </a:ext>
            </a:extLst>
          </p:cNvPr>
          <p:cNvSpPr txBox="1"/>
          <p:nvPr/>
        </p:nvSpPr>
        <p:spPr>
          <a:xfrm>
            <a:off x="973494" y="660787"/>
            <a:ext cx="10245012" cy="5601533"/>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The </a:t>
            </a:r>
            <a:r>
              <a:rPr lang="en-US" b="1" dirty="0">
                <a:latin typeface="Calibri" panose="020F0502020204030204" pitchFamily="34" charset="0"/>
                <a:ea typeface="Calibri" panose="020F0502020204030204" pitchFamily="34" charset="0"/>
                <a:cs typeface="Calibri" panose="020F0502020204030204" pitchFamily="34" charset="0"/>
              </a:rPr>
              <a:t>Internet Downtime Prediction </a:t>
            </a:r>
            <a:r>
              <a:rPr lang="en-US" dirty="0">
                <a:latin typeface="Calibri" panose="020F0502020204030204" pitchFamily="34" charset="0"/>
                <a:ea typeface="Calibri" panose="020F0502020204030204" pitchFamily="34" charset="0"/>
                <a:cs typeface="Calibri" panose="020F0502020204030204" pitchFamily="34" charset="0"/>
              </a:rPr>
              <a:t>project aimed to develop a machine learning-based system capable of predicting the severity of internet downtime for Internet Service Providers (ISPs). Predicting network disruptions is crucial, as frequent or prolonged downtimes can lead to customer dissatisfaction, service complaints, and potential revenue loss. </a:t>
            </a:r>
          </a:p>
          <a:p>
            <a:pPr algn="just"/>
            <a:endParaRPr lang="en-US" sz="8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In this project, key network performance indicators—such as </a:t>
            </a:r>
            <a:r>
              <a:rPr lang="en-US" b="1" dirty="0">
                <a:latin typeface="Calibri" panose="020F0502020204030204" pitchFamily="34" charset="0"/>
                <a:ea typeface="Calibri" panose="020F0502020204030204" pitchFamily="34" charset="0"/>
                <a:cs typeface="Calibri" panose="020F0502020204030204" pitchFamily="34" charset="0"/>
              </a:rPr>
              <a:t>download speed, upload speed, latency, jitter, and packet loss</a:t>
            </a:r>
            <a:r>
              <a:rPr lang="en-US" dirty="0">
                <a:latin typeface="Calibri" panose="020F0502020204030204" pitchFamily="34" charset="0"/>
                <a:ea typeface="Calibri" panose="020F0502020204030204" pitchFamily="34" charset="0"/>
                <a:cs typeface="Calibri" panose="020F0502020204030204" pitchFamily="34" charset="0"/>
              </a:rPr>
              <a:t>—along with regional and environmental factors like </a:t>
            </a:r>
            <a:r>
              <a:rPr lang="en-US" b="1" dirty="0">
                <a:latin typeface="Calibri" panose="020F0502020204030204" pitchFamily="34" charset="0"/>
                <a:ea typeface="Calibri" panose="020F0502020204030204" pitchFamily="34" charset="0"/>
                <a:cs typeface="Calibri" panose="020F0502020204030204" pitchFamily="34" charset="0"/>
              </a:rPr>
              <a:t>city, locality, and weather conditions</a:t>
            </a:r>
            <a:r>
              <a:rPr lang="en-US" dirty="0">
                <a:latin typeface="Calibri" panose="020F0502020204030204" pitchFamily="34" charset="0"/>
                <a:ea typeface="Calibri" panose="020F0502020204030204" pitchFamily="34" charset="0"/>
                <a:cs typeface="Calibri" panose="020F0502020204030204" pitchFamily="34" charset="0"/>
              </a:rPr>
              <a:t>, were used as features. The dataset was preprocessed by encoding categorical variables and scaling numerical features to ensure optimal performance for the models. </a:t>
            </a:r>
          </a:p>
          <a:p>
            <a:pPr algn="just"/>
            <a:endParaRPr lang="en-US" sz="8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Several classification algorithms were implemented and evaluated, including Logistic Regression, Decision Tree, Random Forest, Gradient Boosting, K-Nearest Neighbors, and Support Vector Machine (SVM). Among these, the </a:t>
            </a:r>
            <a:r>
              <a:rPr lang="en-US" b="1" dirty="0">
                <a:latin typeface="Calibri" panose="020F0502020204030204" pitchFamily="34" charset="0"/>
                <a:ea typeface="Calibri" panose="020F0502020204030204" pitchFamily="34" charset="0"/>
                <a:cs typeface="Calibri" panose="020F0502020204030204" pitchFamily="34" charset="0"/>
              </a:rPr>
              <a:t>Random Forest Classifier</a:t>
            </a:r>
            <a:r>
              <a:rPr lang="en-US" dirty="0">
                <a:latin typeface="Calibri" panose="020F0502020204030204" pitchFamily="34" charset="0"/>
                <a:ea typeface="Calibri" panose="020F0502020204030204" pitchFamily="34" charset="0"/>
                <a:cs typeface="Calibri" panose="020F0502020204030204" pitchFamily="34" charset="0"/>
              </a:rPr>
              <a:t> achieved the </a:t>
            </a:r>
            <a:r>
              <a:rPr lang="en-US" b="1" dirty="0">
                <a:latin typeface="Calibri" panose="020F0502020204030204" pitchFamily="34" charset="0"/>
                <a:ea typeface="Calibri" panose="020F0502020204030204" pitchFamily="34" charset="0"/>
                <a:cs typeface="Calibri" panose="020F0502020204030204" pitchFamily="34" charset="0"/>
              </a:rPr>
              <a:t>highest accuracy of 92%, </a:t>
            </a:r>
            <a:r>
              <a:rPr lang="en-US" dirty="0">
                <a:latin typeface="Calibri" panose="020F0502020204030204" pitchFamily="34" charset="0"/>
                <a:ea typeface="Calibri" panose="020F0502020204030204" pitchFamily="34" charset="0"/>
                <a:cs typeface="Calibri" panose="020F0502020204030204" pitchFamily="34" charset="0"/>
              </a:rPr>
              <a:t>making it the most suitable model for deployment. The model was serialized using </a:t>
            </a:r>
            <a:r>
              <a:rPr lang="en-US" b="1" dirty="0" err="1">
                <a:latin typeface="Calibri" panose="020F0502020204030204" pitchFamily="34" charset="0"/>
                <a:ea typeface="Calibri" panose="020F0502020204030204" pitchFamily="34" charset="0"/>
                <a:cs typeface="Calibri" panose="020F0502020204030204" pitchFamily="34" charset="0"/>
              </a:rPr>
              <a:t>joblib</a:t>
            </a:r>
            <a:r>
              <a:rPr lang="en-US" dirty="0">
                <a:latin typeface="Calibri" panose="020F0502020204030204" pitchFamily="34" charset="0"/>
                <a:ea typeface="Calibri" panose="020F0502020204030204" pitchFamily="34" charset="0"/>
                <a:cs typeface="Calibri" panose="020F0502020204030204" pitchFamily="34" charset="0"/>
              </a:rPr>
              <a:t> and integrated into a </a:t>
            </a:r>
            <a:r>
              <a:rPr lang="en-US" b="1" dirty="0" err="1">
                <a:latin typeface="Calibri" panose="020F0502020204030204" pitchFamily="34" charset="0"/>
                <a:ea typeface="Calibri" panose="020F0502020204030204" pitchFamily="34" charset="0"/>
                <a:cs typeface="Calibri" panose="020F0502020204030204" pitchFamily="34" charset="0"/>
              </a:rPr>
              <a:t>Streamlit</a:t>
            </a:r>
            <a:r>
              <a:rPr lang="en-US" b="1" dirty="0">
                <a:latin typeface="Calibri" panose="020F0502020204030204" pitchFamily="34" charset="0"/>
                <a:ea typeface="Calibri" panose="020F0502020204030204" pitchFamily="34" charset="0"/>
                <a:cs typeface="Calibri" panose="020F0502020204030204" pitchFamily="34" charset="0"/>
              </a:rPr>
              <a:t> web application</a:t>
            </a:r>
            <a:r>
              <a:rPr lang="en-US" dirty="0">
                <a:latin typeface="Calibri" panose="020F0502020204030204" pitchFamily="34" charset="0"/>
                <a:ea typeface="Calibri" panose="020F0502020204030204" pitchFamily="34" charset="0"/>
                <a:cs typeface="Calibri" panose="020F0502020204030204" pitchFamily="34" charset="0"/>
              </a:rPr>
              <a:t>, allowing users to input network and environmental parameters to predict the expected downtime category: </a:t>
            </a:r>
            <a:r>
              <a:rPr lang="en-US" b="1" dirty="0">
                <a:latin typeface="Calibri" panose="020F0502020204030204" pitchFamily="34" charset="0"/>
                <a:ea typeface="Calibri" panose="020F0502020204030204" pitchFamily="34" charset="0"/>
                <a:cs typeface="Calibri" panose="020F0502020204030204" pitchFamily="34" charset="0"/>
              </a:rPr>
              <a:t>Low, Moderate, or High</a:t>
            </a:r>
            <a:r>
              <a:rPr lang="en-US" dirty="0">
                <a:latin typeface="Calibri" panose="020F0502020204030204" pitchFamily="34" charset="0"/>
                <a:ea typeface="Calibri" panose="020F0502020204030204" pitchFamily="34" charset="0"/>
                <a:cs typeface="Calibri" panose="020F0502020204030204" pitchFamily="34" charset="0"/>
              </a:rPr>
              <a:t>. </a:t>
            </a:r>
          </a:p>
          <a:p>
            <a:pPr algn="just"/>
            <a:endParaRPr lang="en-US" sz="8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Overall, this project demonstrates the practical application of machine learning in network reliability management. It provides ISPs with a proactive tool to monitor network conditions, identify high-risk zones, and take preventive actions to reduce severe service disruptions, ultimately improving service quality and customer experience.</a:t>
            </a:r>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180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3C71-E0CC-AF14-E911-2FE64A9BDA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1ECA0-67A5-8512-4E43-F2540157BA06}"/>
              </a:ext>
            </a:extLst>
          </p:cNvPr>
          <p:cNvSpPr>
            <a:spLocks noGrp="1"/>
          </p:cNvSpPr>
          <p:nvPr>
            <p:ph type="title"/>
          </p:nvPr>
        </p:nvSpPr>
        <p:spPr>
          <a:xfrm>
            <a:off x="1295403" y="609602"/>
            <a:ext cx="9609668" cy="724676"/>
          </a:xfrm>
        </p:spPr>
        <p:txBody>
          <a:bodyPr>
            <a:noAutofit/>
          </a:bodyPr>
          <a:lstStyle/>
          <a:p>
            <a:pPr algn="ctr"/>
            <a:r>
              <a:rPr lang="en-US" sz="3600" dirty="0">
                <a:solidFill>
                  <a:srgbClr val="FF0000"/>
                </a:solidFill>
                <a:latin typeface="Algerian" panose="04020705040A02060702" pitchFamily="82" charset="0"/>
                <a:cs typeface="Arial" panose="020B0604020202020204" pitchFamily="34" charset="0"/>
              </a:rPr>
              <a:t>Tools &amp; Technologies</a:t>
            </a:r>
            <a:endParaRPr lang="en-IN" sz="3600" dirty="0">
              <a:latin typeface="Algerian" panose="04020705040A02060702" pitchFamily="82" charset="0"/>
            </a:endParaRPr>
          </a:p>
        </p:txBody>
      </p:sp>
      <p:sp>
        <p:nvSpPr>
          <p:cNvPr id="3" name="Text Placeholder 2">
            <a:extLst>
              <a:ext uri="{FF2B5EF4-FFF2-40B4-BE49-F238E27FC236}">
                <a16:creationId xmlns:a16="http://schemas.microsoft.com/office/drawing/2014/main" id="{0FF16E3F-1790-BA34-9B98-942992A61334}"/>
              </a:ext>
            </a:extLst>
          </p:cNvPr>
          <p:cNvSpPr>
            <a:spLocks noGrp="1"/>
          </p:cNvSpPr>
          <p:nvPr>
            <p:ph type="body" idx="1"/>
          </p:nvPr>
        </p:nvSpPr>
        <p:spPr>
          <a:xfrm>
            <a:off x="1295402" y="1683028"/>
            <a:ext cx="9849679" cy="4363210"/>
          </a:xfrm>
        </p:spPr>
        <p:txBody>
          <a:bodyPr numCol="2">
            <a:normAutofit fontScale="77500" lnSpcReduction="20000"/>
          </a:bodyPr>
          <a:lstStyle/>
          <a:p>
            <a:pPr marL="457195" indent="-457195">
              <a:buFont typeface="Wingdings" panose="05000000000000000000" pitchFamily="2" charset="2"/>
              <a:buChar char="Ø"/>
            </a:pPr>
            <a:r>
              <a:rPr lang="en-IN" sz="2600" b="1" dirty="0">
                <a:latin typeface="Cambria" panose="02040503050406030204" pitchFamily="18" charset="0"/>
                <a:ea typeface="Cambria" panose="02040503050406030204" pitchFamily="18" charset="0"/>
              </a:rPr>
              <a:t>Python</a:t>
            </a:r>
          </a:p>
          <a:p>
            <a:pPr marL="457195" indent="-457195">
              <a:buFont typeface="Wingdings" panose="05000000000000000000" pitchFamily="2" charset="2"/>
              <a:buChar char="Ø"/>
            </a:pPr>
            <a:endParaRPr lang="en-IN" sz="900" b="1" dirty="0">
              <a:latin typeface="Cambria" panose="02040503050406030204" pitchFamily="18" charset="0"/>
              <a:ea typeface="Cambria" panose="02040503050406030204" pitchFamily="18" charset="0"/>
            </a:endParaRPr>
          </a:p>
          <a:p>
            <a:pPr marL="800091" lvl="1" indent="-342897">
              <a:buFont typeface="Courier New" panose="02070309020205020404" pitchFamily="49" charset="0"/>
              <a:buChar char="o"/>
            </a:pPr>
            <a:r>
              <a:rPr lang="en-IN" sz="2200" b="1" dirty="0">
                <a:solidFill>
                  <a:srgbClr val="002060"/>
                </a:solidFill>
                <a:latin typeface="Cambria" panose="02040503050406030204" pitchFamily="18" charset="0"/>
                <a:ea typeface="Cambria" panose="02040503050406030204" pitchFamily="18" charset="0"/>
              </a:rPr>
              <a:t>NumPy</a:t>
            </a:r>
          </a:p>
          <a:p>
            <a:pPr marL="800091" lvl="1" indent="-342897">
              <a:buFont typeface="Courier New" panose="02070309020205020404" pitchFamily="49" charset="0"/>
              <a:buChar char="o"/>
            </a:pPr>
            <a:r>
              <a:rPr lang="en-IN" sz="2200" b="1" dirty="0">
                <a:solidFill>
                  <a:srgbClr val="002060"/>
                </a:solidFill>
                <a:latin typeface="Cambria" panose="02040503050406030204" pitchFamily="18" charset="0"/>
                <a:ea typeface="Cambria" panose="02040503050406030204" pitchFamily="18" charset="0"/>
              </a:rPr>
              <a:t>Pandas</a:t>
            </a:r>
          </a:p>
          <a:p>
            <a:pPr marL="800091" lvl="1" indent="-342897">
              <a:buFont typeface="Courier New" panose="02070309020205020404" pitchFamily="49" charset="0"/>
              <a:buChar char="o"/>
            </a:pPr>
            <a:r>
              <a:rPr lang="en-IN" sz="2200" b="1" dirty="0">
                <a:solidFill>
                  <a:srgbClr val="002060"/>
                </a:solidFill>
                <a:latin typeface="Cambria" panose="02040503050406030204" pitchFamily="18" charset="0"/>
                <a:ea typeface="Cambria" panose="02040503050406030204" pitchFamily="18" charset="0"/>
              </a:rPr>
              <a:t>Seaborn</a:t>
            </a:r>
          </a:p>
          <a:p>
            <a:pPr marL="800091" lvl="1" indent="-342897">
              <a:buFont typeface="Courier New" panose="02070309020205020404" pitchFamily="49" charset="0"/>
              <a:buChar char="o"/>
            </a:pPr>
            <a:r>
              <a:rPr lang="en-IN" sz="2200" b="1" dirty="0">
                <a:solidFill>
                  <a:srgbClr val="002060"/>
                </a:solidFill>
                <a:latin typeface="Cambria" panose="02040503050406030204" pitchFamily="18" charset="0"/>
                <a:ea typeface="Cambria" panose="02040503050406030204" pitchFamily="18" charset="0"/>
              </a:rPr>
              <a:t>Matplotlib</a:t>
            </a:r>
          </a:p>
          <a:p>
            <a:pPr marL="800091" lvl="1" indent="-342897">
              <a:buFont typeface="Courier New" panose="02070309020205020404" pitchFamily="49" charset="0"/>
              <a:buChar char="o"/>
            </a:pPr>
            <a:r>
              <a:rPr lang="en-IN" sz="2200" b="1" dirty="0">
                <a:solidFill>
                  <a:srgbClr val="002060"/>
                </a:solidFill>
                <a:latin typeface="Cambria" panose="02040503050406030204" pitchFamily="18" charset="0"/>
                <a:ea typeface="Cambria" panose="02040503050406030204" pitchFamily="18" charset="0"/>
              </a:rPr>
              <a:t>Scikit-learn</a:t>
            </a:r>
          </a:p>
          <a:p>
            <a:endParaRPr lang="en-IN" sz="900" b="1" dirty="0">
              <a:latin typeface="Cambria" panose="02040503050406030204" pitchFamily="18" charset="0"/>
              <a:ea typeface="Cambria" panose="02040503050406030204" pitchFamily="18" charset="0"/>
            </a:endParaRPr>
          </a:p>
          <a:p>
            <a:pPr marL="457195" indent="-457195">
              <a:buFont typeface="Wingdings" panose="05000000000000000000" pitchFamily="2" charset="2"/>
              <a:buChar char="§"/>
            </a:pPr>
            <a:endParaRPr lang="en-IN" sz="2600" b="1" dirty="0">
              <a:solidFill>
                <a:srgbClr val="7030A0"/>
              </a:solidFill>
              <a:latin typeface="Cambria" panose="02040503050406030204" pitchFamily="18" charset="0"/>
              <a:ea typeface="Cambria" panose="02040503050406030204" pitchFamily="18" charset="0"/>
            </a:endParaRPr>
          </a:p>
          <a:p>
            <a:pPr marL="457195" indent="-457195">
              <a:buFont typeface="Wingdings" panose="05000000000000000000" pitchFamily="2" charset="2"/>
              <a:buChar char="§"/>
            </a:pPr>
            <a:r>
              <a:rPr lang="en-IN" sz="2600" b="1" dirty="0">
                <a:solidFill>
                  <a:srgbClr val="7030A0"/>
                </a:solidFill>
                <a:latin typeface="Cambria" panose="02040503050406030204" pitchFamily="18" charset="0"/>
                <a:ea typeface="Cambria" panose="02040503050406030204" pitchFamily="18" charset="0"/>
              </a:rPr>
              <a:t>Anaconda Navigator</a:t>
            </a:r>
          </a:p>
          <a:p>
            <a:pPr marL="457195" indent="-457195">
              <a:buFont typeface="Wingdings" panose="05000000000000000000" pitchFamily="2" charset="2"/>
              <a:buChar char="§"/>
            </a:pPr>
            <a:r>
              <a:rPr lang="en-IN" sz="2600" b="1" dirty="0" err="1">
                <a:solidFill>
                  <a:srgbClr val="7030A0"/>
                </a:solidFill>
                <a:latin typeface="Cambria" panose="02040503050406030204" pitchFamily="18" charset="0"/>
                <a:ea typeface="Cambria" panose="02040503050406030204" pitchFamily="18" charset="0"/>
              </a:rPr>
              <a:t>Jupyter</a:t>
            </a:r>
            <a:r>
              <a:rPr lang="en-IN" sz="2600" b="1" dirty="0">
                <a:solidFill>
                  <a:srgbClr val="7030A0"/>
                </a:solidFill>
                <a:latin typeface="Cambria" panose="02040503050406030204" pitchFamily="18" charset="0"/>
                <a:ea typeface="Cambria" panose="02040503050406030204" pitchFamily="18" charset="0"/>
              </a:rPr>
              <a:t> Notebook </a:t>
            </a:r>
          </a:p>
          <a:p>
            <a:pPr marL="457195" indent="-457195">
              <a:buFont typeface="Wingdings" panose="05000000000000000000" pitchFamily="2" charset="2"/>
              <a:buChar char="§"/>
            </a:pPr>
            <a:r>
              <a:rPr lang="en-IN" sz="2600" b="1" dirty="0">
                <a:solidFill>
                  <a:srgbClr val="7030A0"/>
                </a:solidFill>
                <a:latin typeface="Cambria" panose="02040503050406030204" pitchFamily="18" charset="0"/>
                <a:ea typeface="Cambria" panose="02040503050406030204" pitchFamily="18" charset="0"/>
              </a:rPr>
              <a:t>Excel</a:t>
            </a:r>
          </a:p>
          <a:p>
            <a:pPr marL="457195" indent="-457195">
              <a:buFont typeface="Wingdings" panose="05000000000000000000" pitchFamily="2" charset="2"/>
              <a:buChar char="§"/>
            </a:pPr>
            <a:endParaRPr lang="en-IN" sz="1800" b="1" dirty="0">
              <a:solidFill>
                <a:srgbClr val="7030A0"/>
              </a:solidFill>
              <a:latin typeface="Cambria" panose="02040503050406030204" pitchFamily="18" charset="0"/>
              <a:ea typeface="Cambria" panose="02040503050406030204" pitchFamily="18" charset="0"/>
            </a:endParaRPr>
          </a:p>
          <a:p>
            <a:pPr marL="457195" indent="-457195">
              <a:buFont typeface="Wingdings" panose="05000000000000000000" pitchFamily="2" charset="2"/>
              <a:buChar char="Ø"/>
            </a:pPr>
            <a:r>
              <a:rPr lang="en-IN" sz="2600" b="1" dirty="0">
                <a:latin typeface="Cambria" panose="02040503050406030204" pitchFamily="18" charset="0"/>
                <a:ea typeface="Cambria" panose="02040503050406030204" pitchFamily="18" charset="0"/>
              </a:rPr>
              <a:t>Machine learning algorithms</a:t>
            </a:r>
          </a:p>
          <a:p>
            <a:pPr marL="800091" lvl="1" indent="-342897">
              <a:buFont typeface="Courier New" panose="02070309020205020404" pitchFamily="49" charset="0"/>
              <a:buChar char="o"/>
            </a:pPr>
            <a:endParaRPr lang="en-IN" sz="900" b="1" dirty="0">
              <a:solidFill>
                <a:schemeClr val="tx1"/>
              </a:solidFill>
              <a:latin typeface="Cambria" panose="02040503050406030204" pitchFamily="18" charset="0"/>
              <a:ea typeface="Cambria" panose="02040503050406030204" pitchFamily="18" charset="0"/>
            </a:endParaRPr>
          </a:p>
          <a:p>
            <a:pPr marL="800091" lvl="1" indent="-342897">
              <a:buFont typeface="Courier New" panose="02070309020205020404" pitchFamily="49" charset="0"/>
              <a:buChar char="o"/>
            </a:pPr>
            <a:r>
              <a:rPr lang="en-IN" sz="2200" b="1" dirty="0">
                <a:solidFill>
                  <a:srgbClr val="002060"/>
                </a:solidFill>
                <a:latin typeface="Cambria" panose="02040503050406030204" pitchFamily="18" charset="0"/>
                <a:ea typeface="Cambria" panose="02040503050406030204" pitchFamily="18" charset="0"/>
              </a:rPr>
              <a:t>Logistic Regression</a:t>
            </a:r>
          </a:p>
          <a:p>
            <a:pPr marL="800091" lvl="1" indent="-342897">
              <a:buFont typeface="Courier New" panose="02070309020205020404" pitchFamily="49" charset="0"/>
              <a:buChar char="o"/>
            </a:pPr>
            <a:r>
              <a:rPr lang="en-IN" sz="2200" b="1" dirty="0">
                <a:solidFill>
                  <a:srgbClr val="002060"/>
                </a:solidFill>
                <a:latin typeface="Cambria" panose="02040503050406030204" pitchFamily="18" charset="0"/>
                <a:ea typeface="Cambria" panose="02040503050406030204" pitchFamily="18" charset="0"/>
              </a:rPr>
              <a:t>Decision Tree Classifier</a:t>
            </a:r>
          </a:p>
          <a:p>
            <a:pPr marL="800091" lvl="1" indent="-342897">
              <a:buFont typeface="Courier New" panose="02070309020205020404" pitchFamily="49" charset="0"/>
              <a:buChar char="o"/>
            </a:pPr>
            <a:r>
              <a:rPr lang="en-IN" sz="2200" b="1" dirty="0">
                <a:solidFill>
                  <a:srgbClr val="002060"/>
                </a:solidFill>
                <a:latin typeface="Cambria" panose="02040503050406030204" pitchFamily="18" charset="0"/>
                <a:ea typeface="Cambria" panose="02040503050406030204" pitchFamily="18" charset="0"/>
              </a:rPr>
              <a:t>Random Forest Classifier</a:t>
            </a:r>
          </a:p>
          <a:p>
            <a:pPr marL="800091" lvl="1" indent="-342897">
              <a:buFont typeface="Courier New" panose="02070309020205020404" pitchFamily="49" charset="0"/>
              <a:buChar char="o"/>
            </a:pPr>
            <a:r>
              <a:rPr lang="en-IN" sz="2200" b="1" dirty="0">
                <a:solidFill>
                  <a:srgbClr val="002060"/>
                </a:solidFill>
                <a:latin typeface="Cambria" panose="02040503050406030204" pitchFamily="18" charset="0"/>
                <a:ea typeface="Cambria" panose="02040503050406030204" pitchFamily="18" charset="0"/>
              </a:rPr>
              <a:t>Gradient Boosting Classifier</a:t>
            </a:r>
          </a:p>
          <a:p>
            <a:pPr marL="800091" lvl="1" indent="-342897">
              <a:buFont typeface="Courier New" panose="02070309020205020404" pitchFamily="49" charset="0"/>
              <a:buChar char="o"/>
            </a:pPr>
            <a:r>
              <a:rPr lang="en-IN" sz="2200" b="1" dirty="0">
                <a:solidFill>
                  <a:srgbClr val="002060"/>
                </a:solidFill>
                <a:latin typeface="Cambria" panose="02040503050406030204" pitchFamily="18" charset="0"/>
                <a:ea typeface="Cambria" panose="02040503050406030204" pitchFamily="18" charset="0"/>
              </a:rPr>
              <a:t>K-Nearest </a:t>
            </a:r>
            <a:r>
              <a:rPr lang="en-IN" sz="2200" b="1" dirty="0" err="1">
                <a:solidFill>
                  <a:srgbClr val="002060"/>
                </a:solidFill>
                <a:latin typeface="Cambria" panose="02040503050406030204" pitchFamily="18" charset="0"/>
                <a:ea typeface="Cambria" panose="02040503050406030204" pitchFamily="18" charset="0"/>
              </a:rPr>
              <a:t>Neighbors</a:t>
            </a:r>
            <a:r>
              <a:rPr lang="en-IN" sz="2200" b="1" dirty="0">
                <a:solidFill>
                  <a:srgbClr val="002060"/>
                </a:solidFill>
                <a:latin typeface="Cambria" panose="02040503050406030204" pitchFamily="18" charset="0"/>
                <a:ea typeface="Cambria" panose="02040503050406030204" pitchFamily="18" charset="0"/>
              </a:rPr>
              <a:t> Classifier</a:t>
            </a:r>
          </a:p>
          <a:p>
            <a:pPr marL="800091" lvl="1" indent="-342897">
              <a:buFont typeface="Courier New" panose="02070309020205020404" pitchFamily="49" charset="0"/>
              <a:buChar char="o"/>
            </a:pPr>
            <a:r>
              <a:rPr lang="en-IN" sz="2200" b="1" dirty="0">
                <a:solidFill>
                  <a:srgbClr val="002060"/>
                </a:solidFill>
                <a:latin typeface="Cambria" panose="02040503050406030204" pitchFamily="18" charset="0"/>
                <a:ea typeface="Cambria" panose="02040503050406030204" pitchFamily="18" charset="0"/>
              </a:rPr>
              <a:t>Support Vector Classifier (SVC)</a:t>
            </a:r>
          </a:p>
          <a:p>
            <a:endParaRPr lang="en-IN" sz="900" b="1" dirty="0">
              <a:latin typeface="Cambria" panose="02040503050406030204" pitchFamily="18" charset="0"/>
              <a:ea typeface="Cambria" panose="02040503050406030204" pitchFamily="18" charset="0"/>
            </a:endParaRPr>
          </a:p>
          <a:p>
            <a:pPr marL="457195" indent="-457195">
              <a:buFont typeface="Wingdings" panose="05000000000000000000" pitchFamily="2" charset="2"/>
              <a:buChar char="§"/>
            </a:pPr>
            <a:r>
              <a:rPr lang="en-IN" sz="2600" b="1" dirty="0" err="1">
                <a:solidFill>
                  <a:srgbClr val="7030A0"/>
                </a:solidFill>
                <a:latin typeface="Cambria" panose="02040503050406030204" pitchFamily="18" charset="0"/>
                <a:ea typeface="Cambria" panose="02040503050406030204" pitchFamily="18" charset="0"/>
              </a:rPr>
              <a:t>Github</a:t>
            </a:r>
            <a:endParaRPr lang="en-IN" sz="2600" b="1" dirty="0">
              <a:solidFill>
                <a:srgbClr val="7030A0"/>
              </a:solidFill>
              <a:latin typeface="Cambria" panose="02040503050406030204" pitchFamily="18" charset="0"/>
              <a:ea typeface="Cambria" panose="02040503050406030204" pitchFamily="18" charset="0"/>
            </a:endParaRPr>
          </a:p>
          <a:p>
            <a:pPr marL="457195" indent="-457195">
              <a:buFont typeface="Wingdings" panose="05000000000000000000" pitchFamily="2" charset="2"/>
              <a:buChar char="§"/>
            </a:pPr>
            <a:r>
              <a:rPr lang="en-IN" sz="2600" b="1" dirty="0" err="1">
                <a:solidFill>
                  <a:srgbClr val="7030A0"/>
                </a:solidFill>
                <a:latin typeface="Cambria" panose="02040503050406030204" pitchFamily="18" charset="0"/>
                <a:ea typeface="Cambria" panose="02040503050406030204" pitchFamily="18" charset="0"/>
              </a:rPr>
              <a:t>Streamlit</a:t>
            </a:r>
            <a:endParaRPr lang="en-IN" sz="2600" b="1" dirty="0">
              <a:solidFill>
                <a:srgbClr val="7030A0"/>
              </a:solidFill>
              <a:latin typeface="Cambria" panose="02040503050406030204" pitchFamily="18" charset="0"/>
              <a:ea typeface="Cambria" panose="02040503050406030204" pitchFamily="18" charset="0"/>
            </a:endParaRPr>
          </a:p>
          <a:p>
            <a:pPr marL="457195" indent="-457195">
              <a:buFont typeface="Wingdings" panose="05000000000000000000" pitchFamily="2" charset="2"/>
              <a:buChar char="§"/>
            </a:pPr>
            <a:r>
              <a:rPr lang="en-IN" sz="2600" b="1" dirty="0">
                <a:solidFill>
                  <a:srgbClr val="7030A0"/>
                </a:solidFill>
                <a:latin typeface="Cambria" panose="02040503050406030204" pitchFamily="18" charset="0"/>
                <a:ea typeface="Cambria" panose="02040503050406030204" pitchFamily="18" charset="0"/>
              </a:rPr>
              <a:t>Notepad++</a:t>
            </a:r>
          </a:p>
          <a:p>
            <a:endParaRPr lang="en-IN" dirty="0"/>
          </a:p>
        </p:txBody>
      </p:sp>
    </p:spTree>
    <p:extLst>
      <p:ext uri="{BB962C8B-B14F-4D97-AF65-F5344CB8AC3E}">
        <p14:creationId xmlns:p14="http://schemas.microsoft.com/office/powerpoint/2010/main" val="1421181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913EE-4F44-0BE8-9C05-048861D8AA16}"/>
              </a:ext>
            </a:extLst>
          </p:cNvPr>
          <p:cNvSpPr>
            <a:spLocks noGrp="1"/>
          </p:cNvSpPr>
          <p:nvPr>
            <p:ph type="title"/>
          </p:nvPr>
        </p:nvSpPr>
        <p:spPr>
          <a:xfrm>
            <a:off x="1295403" y="622854"/>
            <a:ext cx="9609668" cy="710188"/>
          </a:xfrm>
        </p:spPr>
        <p:txBody>
          <a:bodyPr>
            <a:normAutofit/>
          </a:bodyPr>
          <a:lstStyle/>
          <a:p>
            <a:pPr algn="ctr"/>
            <a:r>
              <a:rPr lang="en-US" sz="3600" dirty="0">
                <a:solidFill>
                  <a:srgbClr val="FF0000"/>
                </a:solidFill>
                <a:latin typeface="Algerian" panose="04020705040A02060702" pitchFamily="82" charset="0"/>
              </a:rPr>
              <a:t>implementation</a:t>
            </a:r>
            <a:endParaRPr lang="en-IN" sz="3600" dirty="0">
              <a:solidFill>
                <a:srgbClr val="FF0000"/>
              </a:solidFill>
              <a:latin typeface="Algerian" panose="04020705040A02060702" pitchFamily="82" charset="0"/>
            </a:endParaRPr>
          </a:p>
        </p:txBody>
      </p:sp>
      <p:sp>
        <p:nvSpPr>
          <p:cNvPr id="3" name="Text Placeholder 2">
            <a:extLst>
              <a:ext uri="{FF2B5EF4-FFF2-40B4-BE49-F238E27FC236}">
                <a16:creationId xmlns:a16="http://schemas.microsoft.com/office/drawing/2014/main" id="{63248507-2DC2-B1C3-214F-93809F02CD1E}"/>
              </a:ext>
            </a:extLst>
          </p:cNvPr>
          <p:cNvSpPr>
            <a:spLocks noGrp="1"/>
          </p:cNvSpPr>
          <p:nvPr>
            <p:ph type="body" idx="1"/>
          </p:nvPr>
        </p:nvSpPr>
        <p:spPr>
          <a:xfrm>
            <a:off x="2088617" y="1497494"/>
            <a:ext cx="8816454" cy="4737652"/>
          </a:xfrm>
        </p:spPr>
        <p:txBody>
          <a:bodyPr numCol="2">
            <a:noAutofit/>
          </a:bodyPr>
          <a:lstStyle/>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Problem Statement</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Data Understanding</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Importing Libraries</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Loading the dataset</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Exploratory Data Analysis</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Data Visualization</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Data Cleaning</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Feature Selection</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Train-Test Split</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Feature Scaling</a:t>
            </a:r>
          </a:p>
          <a:p>
            <a:pPr marL="342900" indent="-342900">
              <a:buFont typeface="Wingdings" panose="05000000000000000000" pitchFamily="2" charset="2"/>
              <a:buChar char="ü"/>
            </a:pPr>
            <a:endParaRPr lang="en-US" dirty="0">
              <a:latin typeface="Cambria" panose="02040503050406030204" pitchFamily="18" charset="0"/>
              <a:ea typeface="Cambria" panose="02040503050406030204" pitchFamily="18" charset="0"/>
            </a:endParaRP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Modeling Training</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Model Performance</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Performance Analysis</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Saving Model</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Loading Model</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User Interface Design</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Testing</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Deployment</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Result</a:t>
            </a:r>
          </a:p>
          <a:p>
            <a:pPr marL="342900" indent="-342900">
              <a:buFont typeface="Wingdings" panose="05000000000000000000" pitchFamily="2" charset="2"/>
              <a:buChar char="ü"/>
            </a:pPr>
            <a:r>
              <a:rPr lang="en-US" dirty="0">
                <a:latin typeface="Cambria" panose="02040503050406030204" pitchFamily="18" charset="0"/>
                <a:ea typeface="Cambria" panose="02040503050406030204" pitchFamily="18" charset="0"/>
              </a:rPr>
              <a:t>Conclusion</a:t>
            </a:r>
          </a:p>
          <a:p>
            <a:pPr marL="342900" indent="-342900">
              <a:buFont typeface="Wingdings" panose="05000000000000000000" pitchFamily="2" charset="2"/>
              <a:buChar char="ü"/>
            </a:pP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301913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25">
          <a:fgClr>
            <a:schemeClr val="accent3">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94EAF-A274-6F52-D23E-10611466273D}"/>
              </a:ext>
            </a:extLst>
          </p:cNvPr>
          <p:cNvSpPr>
            <a:spLocks noGrp="1"/>
          </p:cNvSpPr>
          <p:nvPr>
            <p:ph type="title"/>
          </p:nvPr>
        </p:nvSpPr>
        <p:spPr>
          <a:xfrm>
            <a:off x="1291166" y="-126638"/>
            <a:ext cx="9609668" cy="608400"/>
          </a:xfrm>
        </p:spPr>
        <p:txBody>
          <a:bodyPr>
            <a:normAutofit/>
          </a:bodyPr>
          <a:lstStyle/>
          <a:p>
            <a:pPr algn="ctr"/>
            <a:r>
              <a:rPr lang="en-IN" sz="2400" b="1" dirty="0">
                <a:solidFill>
                  <a:srgbClr val="FF0000"/>
                </a:solidFill>
                <a:latin typeface="Cambria" panose="02040503050406030204" pitchFamily="18" charset="0"/>
                <a:ea typeface="Cambria" panose="02040503050406030204" pitchFamily="18" charset="0"/>
              </a:rPr>
              <a:t>Importing Libraries</a:t>
            </a:r>
          </a:p>
        </p:txBody>
      </p:sp>
      <p:pic>
        <p:nvPicPr>
          <p:cNvPr id="3" name="Picture 2">
            <a:extLst>
              <a:ext uri="{FF2B5EF4-FFF2-40B4-BE49-F238E27FC236}">
                <a16:creationId xmlns:a16="http://schemas.microsoft.com/office/drawing/2014/main" id="{A148E1EC-0E9C-3C14-3FCD-2C02F83E6BA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89380" y="715010"/>
            <a:ext cx="9136380" cy="5462270"/>
          </a:xfrm>
          <a:prstGeom prst="rect">
            <a:avLst/>
          </a:prstGeom>
          <a:noFill/>
          <a:ln w="12700">
            <a:solidFill>
              <a:schemeClr val="tx2"/>
            </a:solidFill>
          </a:ln>
        </p:spPr>
      </p:pic>
    </p:spTree>
    <p:extLst>
      <p:ext uri="{BB962C8B-B14F-4D97-AF65-F5344CB8AC3E}">
        <p14:creationId xmlns:p14="http://schemas.microsoft.com/office/powerpoint/2010/main" val="4059451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25">
          <a:fgClr>
            <a:schemeClr val="accent6">
              <a:lumMod val="60000"/>
              <a:lumOff val="40000"/>
            </a:schemeClr>
          </a:fgClr>
          <a:bgClr>
            <a:schemeClr val="bg1"/>
          </a:bgClr>
        </a:pattFill>
        <a:effectLst/>
      </p:bgPr>
    </p:bg>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C2F1B1D5-2497-2A61-439F-F22DDFCD4492}"/>
              </a:ext>
            </a:extLst>
          </p:cNvPr>
          <p:cNvSpPr txBox="1">
            <a:spLocks/>
          </p:cNvSpPr>
          <p:nvPr/>
        </p:nvSpPr>
        <p:spPr>
          <a:xfrm>
            <a:off x="1042819" y="2191036"/>
            <a:ext cx="9780787" cy="473725"/>
          </a:xfrm>
          <a:prstGeom prst="rect">
            <a:avLst/>
          </a:prstGeom>
        </p:spPr>
        <p:txBody>
          <a:bodyPr/>
          <a:lstStyle>
            <a:lvl1pPr marL="285746" indent="-285746" algn="l" defTabSz="457195"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41" indent="-285746" algn="l" defTabSz="457195"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35" indent="-285746" algn="l" defTabSz="457195"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31" indent="-171448" algn="l" defTabSz="457195"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25" indent="-171448"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569" indent="-228597"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763" indent="-228597"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8957" indent="-228597"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151" indent="-228597"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None/>
            </a:pPr>
            <a:r>
              <a:rPr lang="en-US" dirty="0">
                <a:solidFill>
                  <a:srgbClr val="FF0000"/>
                </a:solidFill>
                <a:latin typeface="Cambria" panose="02040503050406030204" pitchFamily="18" charset="0"/>
                <a:ea typeface="Cambria" panose="02040503050406030204" pitchFamily="18" charset="0"/>
              </a:rPr>
              <a:t>Library Versions</a:t>
            </a:r>
            <a:endParaRPr lang="en-IN" dirty="0">
              <a:solidFill>
                <a:srgbClr val="FF0000"/>
              </a:solidFill>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9C0A6957-B07E-093D-400E-AF8AD9DE7C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2819" y="2674092"/>
            <a:ext cx="10106362" cy="3566160"/>
          </a:xfrm>
          <a:prstGeom prst="rect">
            <a:avLst/>
          </a:prstGeom>
          <a:noFill/>
          <a:ln w="12700">
            <a:solidFill>
              <a:schemeClr val="tx2"/>
            </a:solidFill>
          </a:ln>
        </p:spPr>
      </p:pic>
      <p:pic>
        <p:nvPicPr>
          <p:cNvPr id="2" name="Picture 1" descr="A white rectangle with black text&#10;&#10;AI-generated content may be incorrect.">
            <a:extLst>
              <a:ext uri="{FF2B5EF4-FFF2-40B4-BE49-F238E27FC236}">
                <a16:creationId xmlns:a16="http://schemas.microsoft.com/office/drawing/2014/main" id="{07CDDECC-75FB-AC4D-65B8-30E013AEDB0E}"/>
              </a:ext>
            </a:extLst>
          </p:cNvPr>
          <p:cNvPicPr>
            <a:picLocks noChangeAspect="1"/>
          </p:cNvPicPr>
          <p:nvPr/>
        </p:nvPicPr>
        <p:blipFill>
          <a:blip r:embed="rId3"/>
          <a:stretch>
            <a:fillRect/>
          </a:stretch>
        </p:blipFill>
        <p:spPr>
          <a:xfrm>
            <a:off x="1042819" y="627079"/>
            <a:ext cx="4907814" cy="1297811"/>
          </a:xfrm>
          <a:prstGeom prst="rect">
            <a:avLst/>
          </a:prstGeom>
          <a:ln w="12700">
            <a:solidFill>
              <a:schemeClr val="tx1"/>
            </a:solidFill>
          </a:ln>
        </p:spPr>
      </p:pic>
      <p:sp>
        <p:nvSpPr>
          <p:cNvPr id="3" name="Text Placeholder 2">
            <a:extLst>
              <a:ext uri="{FF2B5EF4-FFF2-40B4-BE49-F238E27FC236}">
                <a16:creationId xmlns:a16="http://schemas.microsoft.com/office/drawing/2014/main" id="{62DD3C6A-7CB1-C6A6-D4C7-6E8D966B37D0}"/>
              </a:ext>
            </a:extLst>
          </p:cNvPr>
          <p:cNvSpPr txBox="1">
            <a:spLocks/>
          </p:cNvSpPr>
          <p:nvPr/>
        </p:nvSpPr>
        <p:spPr>
          <a:xfrm>
            <a:off x="5868955" y="1039121"/>
            <a:ext cx="5280226" cy="473725"/>
          </a:xfrm>
          <a:prstGeom prst="rect">
            <a:avLst/>
          </a:prstGeom>
        </p:spPr>
        <p:txBody>
          <a:bodyPr/>
          <a:lstStyle>
            <a:lvl1pPr marL="285746" indent="-285746" algn="l" defTabSz="457195"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41" indent="-285746" algn="l" defTabSz="457195"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35" indent="-285746" algn="l" defTabSz="457195"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31" indent="-171448" algn="l" defTabSz="457195"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25" indent="-171448"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569" indent="-228597"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763" indent="-228597"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8957" indent="-228597"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151" indent="-228597" algn="l" defTabSz="457195"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None/>
            </a:pPr>
            <a:r>
              <a:rPr lang="en-US" dirty="0">
                <a:solidFill>
                  <a:srgbClr val="FF0000"/>
                </a:solidFill>
                <a:latin typeface="Cambria" panose="02040503050406030204" pitchFamily="18" charset="0"/>
                <a:ea typeface="Cambria" panose="02040503050406030204" pitchFamily="18" charset="0"/>
              </a:rPr>
              <a:t>Suppressing Warnings</a:t>
            </a:r>
            <a:endParaRPr lang="en-IN" dirty="0">
              <a:solidFill>
                <a:srgbClr val="FF0000"/>
              </a:solidFill>
              <a:latin typeface="Cambria" panose="02040503050406030204" pitchFamily="18" charset="0"/>
              <a:ea typeface="Cambria" panose="02040503050406030204" pitchFamily="18" charset="0"/>
            </a:endParaRPr>
          </a:p>
        </p:txBody>
      </p:sp>
      <p:cxnSp>
        <p:nvCxnSpPr>
          <p:cNvPr id="7" name="Straight Arrow Connector 6">
            <a:extLst>
              <a:ext uri="{FF2B5EF4-FFF2-40B4-BE49-F238E27FC236}">
                <a16:creationId xmlns:a16="http://schemas.microsoft.com/office/drawing/2014/main" id="{FA936263-2B95-B091-99ED-5E9EB3D1AE0A}"/>
              </a:ext>
            </a:extLst>
          </p:cNvPr>
          <p:cNvCxnSpPr>
            <a:cxnSpLocks/>
          </p:cNvCxnSpPr>
          <p:nvPr/>
        </p:nvCxnSpPr>
        <p:spPr>
          <a:xfrm>
            <a:off x="6096000" y="1275983"/>
            <a:ext cx="85530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499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25">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9643FA-135D-B51E-E3B9-67160FE7CB75}"/>
              </a:ext>
            </a:extLst>
          </p:cNvPr>
          <p:cNvSpPr>
            <a:spLocks noGrp="1"/>
          </p:cNvSpPr>
          <p:nvPr>
            <p:ph type="body" idx="1"/>
          </p:nvPr>
        </p:nvSpPr>
        <p:spPr>
          <a:xfrm>
            <a:off x="4584622" y="0"/>
            <a:ext cx="3022753" cy="462708"/>
          </a:xfrm>
        </p:spPr>
        <p:txBody>
          <a:bodyPr>
            <a:normAutofit/>
          </a:bodyPr>
          <a:lstStyle/>
          <a:p>
            <a:r>
              <a:rPr lang="en-IN" sz="2400" b="1" dirty="0">
                <a:solidFill>
                  <a:srgbClr val="FF0000"/>
                </a:solidFill>
                <a:latin typeface="Cambria" panose="02040503050406030204" pitchFamily="18" charset="0"/>
                <a:ea typeface="Cambria" panose="02040503050406030204" pitchFamily="18" charset="0"/>
              </a:rPr>
              <a:t>Loading dataset</a:t>
            </a:r>
          </a:p>
        </p:txBody>
      </p:sp>
      <p:pic>
        <p:nvPicPr>
          <p:cNvPr id="2" name="Picture 1" descr="A screenshot of a computer&#10;&#10;AI-generated content may be incorrect.">
            <a:extLst>
              <a:ext uri="{FF2B5EF4-FFF2-40B4-BE49-F238E27FC236}">
                <a16:creationId xmlns:a16="http://schemas.microsoft.com/office/drawing/2014/main" id="{AB8FB46E-A24E-4052-B8DD-C98E98FDA9D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9674" y="679832"/>
            <a:ext cx="10252652" cy="5478372"/>
          </a:xfrm>
          <a:prstGeom prst="rect">
            <a:avLst/>
          </a:prstGeom>
          <a:noFill/>
          <a:ln w="12700">
            <a:solidFill>
              <a:schemeClr val="tx1"/>
            </a:solidFill>
          </a:ln>
        </p:spPr>
      </p:pic>
    </p:spTree>
    <p:extLst>
      <p:ext uri="{BB962C8B-B14F-4D97-AF65-F5344CB8AC3E}">
        <p14:creationId xmlns:p14="http://schemas.microsoft.com/office/powerpoint/2010/main" val="2999270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25">
          <a:fgClr>
            <a:schemeClr val="accent2">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3ED704-8368-F41B-CF2B-0094ACE885FA}"/>
              </a:ext>
            </a:extLst>
          </p:cNvPr>
          <p:cNvSpPr txBox="1"/>
          <p:nvPr/>
        </p:nvSpPr>
        <p:spPr>
          <a:xfrm>
            <a:off x="3096197" y="8121"/>
            <a:ext cx="6080853" cy="461665"/>
          </a:xfrm>
          <a:prstGeom prst="rect">
            <a:avLst/>
          </a:prstGeom>
          <a:noFill/>
        </p:spPr>
        <p:txBody>
          <a:bodyPr wrap="square">
            <a:spAutoFit/>
          </a:bodyPr>
          <a:lstStyle/>
          <a:p>
            <a:pPr algn="ctr"/>
            <a:r>
              <a:rPr lang="en-IN" sz="2400" b="1" dirty="0">
                <a:solidFill>
                  <a:srgbClr val="FF0000"/>
                </a:solidFill>
                <a:latin typeface="Cambria" panose="02040503050406030204" pitchFamily="18" charset="0"/>
                <a:ea typeface="Cambria" panose="02040503050406030204" pitchFamily="18" charset="0"/>
              </a:rPr>
              <a:t>Exploratory Data Analysis (EDA)</a:t>
            </a:r>
          </a:p>
        </p:txBody>
      </p:sp>
      <p:pic>
        <p:nvPicPr>
          <p:cNvPr id="2" name="Picture 1" descr="A white rectangular object with black text&#10;&#10;AI-generated content may be incorrect.">
            <a:extLst>
              <a:ext uri="{FF2B5EF4-FFF2-40B4-BE49-F238E27FC236}">
                <a16:creationId xmlns:a16="http://schemas.microsoft.com/office/drawing/2014/main" id="{F54C48C2-D489-A9E9-FD0D-6A72DEDA64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1089" y="973668"/>
            <a:ext cx="4252389" cy="1417463"/>
          </a:xfrm>
          <a:prstGeom prst="rect">
            <a:avLst/>
          </a:prstGeom>
          <a:noFill/>
          <a:ln w="12700">
            <a:solidFill>
              <a:schemeClr val="tx1"/>
            </a:solidFill>
          </a:ln>
        </p:spPr>
      </p:pic>
      <p:pic>
        <p:nvPicPr>
          <p:cNvPr id="3" name="Picture 2" descr="A screenshot of a computer&#10;&#10;AI-generated content may be incorrect.">
            <a:extLst>
              <a:ext uri="{FF2B5EF4-FFF2-40B4-BE49-F238E27FC236}">
                <a16:creationId xmlns:a16="http://schemas.microsoft.com/office/drawing/2014/main" id="{B9A244F2-17B4-3E2F-BCEA-2FB6C4B57CE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1089" y="2565530"/>
            <a:ext cx="9752796" cy="2451450"/>
          </a:xfrm>
          <a:prstGeom prst="rect">
            <a:avLst/>
          </a:prstGeom>
          <a:noFill/>
          <a:ln w="12700">
            <a:solidFill>
              <a:schemeClr val="tx1"/>
            </a:solidFill>
          </a:ln>
        </p:spPr>
      </p:pic>
      <p:sp>
        <p:nvSpPr>
          <p:cNvPr id="4" name="TextBox 3">
            <a:extLst>
              <a:ext uri="{FF2B5EF4-FFF2-40B4-BE49-F238E27FC236}">
                <a16:creationId xmlns:a16="http://schemas.microsoft.com/office/drawing/2014/main" id="{73E46169-9B39-B553-B5FF-1F14C9A7AD72}"/>
              </a:ext>
            </a:extLst>
          </p:cNvPr>
          <p:cNvSpPr txBox="1"/>
          <p:nvPr/>
        </p:nvSpPr>
        <p:spPr>
          <a:xfrm>
            <a:off x="4917309" y="1286825"/>
            <a:ext cx="6033720" cy="461665"/>
          </a:xfrm>
          <a:prstGeom prst="rect">
            <a:avLst/>
          </a:prstGeom>
          <a:noFill/>
        </p:spPr>
        <p:txBody>
          <a:bodyPr wrap="square">
            <a:spAutoFit/>
          </a:bodyPr>
          <a:lstStyle/>
          <a:p>
            <a:pPr algn="ctr"/>
            <a:r>
              <a:rPr lang="en-US" sz="2400" dirty="0">
                <a:solidFill>
                  <a:srgbClr val="FF0000"/>
                </a:solidFill>
                <a:latin typeface="Cambria" panose="02040503050406030204" pitchFamily="18" charset="0"/>
                <a:ea typeface="Cambria" panose="02040503050406030204" pitchFamily="18" charset="0"/>
              </a:rPr>
              <a:t>Checking Dimensions</a:t>
            </a:r>
            <a:endParaRPr lang="en-IN" sz="2400" dirty="0">
              <a:solidFill>
                <a:srgbClr val="FF0000"/>
              </a:solidFill>
              <a:effectLst/>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85467744-3816-9A54-98EF-FF8CC9482B0C}"/>
              </a:ext>
            </a:extLst>
          </p:cNvPr>
          <p:cNvSpPr txBox="1"/>
          <p:nvPr/>
        </p:nvSpPr>
        <p:spPr>
          <a:xfrm>
            <a:off x="2923677" y="5324669"/>
            <a:ext cx="6033720" cy="461665"/>
          </a:xfrm>
          <a:prstGeom prst="rect">
            <a:avLst/>
          </a:prstGeom>
          <a:noFill/>
        </p:spPr>
        <p:txBody>
          <a:bodyPr wrap="square">
            <a:spAutoFit/>
          </a:bodyPr>
          <a:lstStyle/>
          <a:p>
            <a:pPr algn="ctr"/>
            <a:r>
              <a:rPr lang="en-US" sz="2400" dirty="0">
                <a:solidFill>
                  <a:srgbClr val="FF0000"/>
                </a:solidFill>
                <a:latin typeface="Cambria" panose="02040503050406030204" pitchFamily="18" charset="0"/>
                <a:ea typeface="Cambria" panose="02040503050406030204" pitchFamily="18" charset="0"/>
              </a:rPr>
              <a:t>Checking Columns</a:t>
            </a:r>
            <a:endParaRPr lang="en-IN" sz="2400" dirty="0">
              <a:solidFill>
                <a:srgbClr val="FF000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6733944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1406</TotalTime>
  <Words>2014</Words>
  <Application>Microsoft Office PowerPoint</Application>
  <PresentationFormat>Widescreen</PresentationFormat>
  <Paragraphs>215</Paragraphs>
  <Slides>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Algerian</vt:lpstr>
      <vt:lpstr>Arial</vt:lpstr>
      <vt:lpstr>Arial Black</vt:lpstr>
      <vt:lpstr>Calibri</vt:lpstr>
      <vt:lpstr>Cambria</vt:lpstr>
      <vt:lpstr>Courier New</vt:lpstr>
      <vt:lpstr>Garamond</vt:lpstr>
      <vt:lpstr>Wingdings</vt:lpstr>
      <vt:lpstr>Organic</vt:lpstr>
      <vt:lpstr>PROJECT REPORT BCA - Data Science  | Sem 6 | Nov-Dec 2025</vt:lpstr>
      <vt:lpstr>Topic</vt:lpstr>
      <vt:lpstr>Abstract</vt:lpstr>
      <vt:lpstr>Tools &amp; Technologies</vt:lpstr>
      <vt:lpstr>implementation</vt:lpstr>
      <vt:lpstr>Importing Libraries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YADAV SURAJ RAVISHANKAR EC2331201010110 </dc:title>
  <dc:creator>Amd sempron PC</dc:creator>
  <cp:lastModifiedBy>a639</cp:lastModifiedBy>
  <cp:revision>502</cp:revision>
  <dcterms:created xsi:type="dcterms:W3CDTF">2024-03-10T12:17:28Z</dcterms:created>
  <dcterms:modified xsi:type="dcterms:W3CDTF">2025-11-21T15:41:28Z</dcterms:modified>
</cp:coreProperties>
</file>